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2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73" r:id="rId2"/>
    <p:sldId id="286" r:id="rId3"/>
    <p:sldId id="287" r:id="rId4"/>
    <p:sldId id="288" r:id="rId5"/>
    <p:sldId id="389" r:id="rId6"/>
    <p:sldId id="388" r:id="rId7"/>
    <p:sldId id="390" r:id="rId8"/>
    <p:sldId id="391" r:id="rId9"/>
    <p:sldId id="392" r:id="rId10"/>
    <p:sldId id="393" r:id="rId11"/>
    <p:sldId id="348" r:id="rId12"/>
    <p:sldId id="387" r:id="rId13"/>
    <p:sldId id="54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547" r:id="rId22"/>
    <p:sldId id="349" r:id="rId23"/>
    <p:sldId id="350" r:id="rId24"/>
    <p:sldId id="351" r:id="rId25"/>
    <p:sldId id="352" r:id="rId26"/>
    <p:sldId id="353" r:id="rId27"/>
    <p:sldId id="354" r:id="rId28"/>
    <p:sldId id="360" r:id="rId29"/>
    <p:sldId id="355" r:id="rId30"/>
    <p:sldId id="356" r:id="rId31"/>
    <p:sldId id="357" r:id="rId32"/>
    <p:sldId id="283" r:id="rId33"/>
    <p:sldId id="358" r:id="rId34"/>
    <p:sldId id="395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541" r:id="rId45"/>
    <p:sldId id="473" r:id="rId46"/>
    <p:sldId id="542" r:id="rId47"/>
    <p:sldId id="536" r:id="rId48"/>
    <p:sldId id="538" r:id="rId49"/>
    <p:sldId id="539" r:id="rId50"/>
    <p:sldId id="496" r:id="rId51"/>
    <p:sldId id="497" r:id="rId52"/>
    <p:sldId id="498" r:id="rId53"/>
    <p:sldId id="499" r:id="rId54"/>
    <p:sldId id="500" r:id="rId55"/>
    <p:sldId id="501" r:id="rId56"/>
    <p:sldId id="503" r:id="rId57"/>
    <p:sldId id="502" r:id="rId58"/>
    <p:sldId id="504" r:id="rId59"/>
    <p:sldId id="506" r:id="rId60"/>
    <p:sldId id="505" r:id="rId61"/>
    <p:sldId id="508" r:id="rId62"/>
    <p:sldId id="507" r:id="rId63"/>
    <p:sldId id="509" r:id="rId64"/>
    <p:sldId id="510" r:id="rId65"/>
    <p:sldId id="511" r:id="rId66"/>
    <p:sldId id="513" r:id="rId67"/>
    <p:sldId id="512" r:id="rId68"/>
    <p:sldId id="514" r:id="rId69"/>
    <p:sldId id="515" r:id="rId70"/>
    <p:sldId id="516" r:id="rId71"/>
    <p:sldId id="518" r:id="rId72"/>
    <p:sldId id="519" r:id="rId73"/>
    <p:sldId id="520" r:id="rId74"/>
    <p:sldId id="521" r:id="rId75"/>
    <p:sldId id="522" r:id="rId76"/>
    <p:sldId id="523" r:id="rId77"/>
    <p:sldId id="524" r:id="rId78"/>
    <p:sldId id="526" r:id="rId79"/>
    <p:sldId id="525" r:id="rId80"/>
    <p:sldId id="527" r:id="rId81"/>
    <p:sldId id="528" r:id="rId82"/>
    <p:sldId id="529" r:id="rId83"/>
    <p:sldId id="531" r:id="rId84"/>
    <p:sldId id="532" r:id="rId85"/>
    <p:sldId id="533" r:id="rId86"/>
    <p:sldId id="543" r:id="rId87"/>
    <p:sldId id="544" r:id="rId88"/>
    <p:sldId id="549" r:id="rId89"/>
    <p:sldId id="452" r:id="rId90"/>
    <p:sldId id="453" r:id="rId91"/>
    <p:sldId id="545" r:id="rId92"/>
    <p:sldId id="454" r:id="rId93"/>
    <p:sldId id="550" r:id="rId9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5E5"/>
    <a:srgbClr val="22284E"/>
    <a:srgbClr val="FFD200"/>
    <a:srgbClr val="37427F"/>
    <a:srgbClr val="5F64A2"/>
    <a:srgbClr val="BDC3DF"/>
    <a:srgbClr val="F2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44"/>
    <p:restoredTop sz="96973"/>
  </p:normalViewPr>
  <p:slideViewPr>
    <p:cSldViewPr>
      <p:cViewPr>
        <p:scale>
          <a:sx n="160" d="100"/>
          <a:sy n="160" d="100"/>
        </p:scale>
        <p:origin x="1088" y="8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31T22:10:11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31T23:34:4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371 494 24575,'0'30'0,"0"4"0,0 15 0,0 5 0,0 26 0,0-18 0,0 0 0,-2 11 0,-3-8 0,-3-12 0,-2 5 0,1 7 0,0 2 0,-1 5 0,2 2 0,1-1 0,2-2 0,5-6 0,0 0 0,-3 9 0,1-1 0,1-13 0,1-1 0,-2 11 0,-1-6 0,1-9 0,4 27 0,0 6 0,0 4 0,-1-2 0,-2-2 0,-8-15 0,-17 6 0,4-42 0,0 7 0,-2 5 0,0 5 0,2 2 0,-3 7 0,1 1 0,3-8 0,2-4 0,-8 23 0,17-37 0,-2 22 0,11 23 0,-1-19 0,1-11 0,2 2 0,9 29 0,-5-17 0,13 23 0,-11-61 0,4 16 0,-2-1 0,-2-17 0,4 14 0,-7-28 0,0 3 0,-2-7 0,5 14 0,3-3 0,2 4 0,1-5 0,-4-8 0,-1 3 0,-1-4 0,3 6 0,2-4 0,20 18 0,-10-11 0,23 15 0,-8-18 0,5 2 0,33-1 0,-14-12 0,1-2 0,21 5 0,-24-8 0,-3-4 0,-1-12 0,-11-4 0,10-14 0,-21 1 0,-8 4 0,7-20 0,-11 16 0,6-19 0,-5 7 0,-7 7 0,-2-25 0,-9 27 0,-2-33 0,2 28 0,-8-49 0,-3 28 0,-11-28 0,-1 21 0,2-4 0,2-11 0,3 10 0,-1-1 0,-1 19 0,-3 0 0,-12-39 0,-2 3 0,10 45 0,-1 2 0,-12-36 0,4-2 0,17 31 0,4 1 0,-6-15 0,2 1 0,3-33 0,-10 13 0,-13-9 0,12 44 0,1 1 0,-16-37 0,11 12 0,18 21 0,5-1 0,0-3 0,-4-31 0,-5 16 0,-5-12 0,3 10 0,5 19 0,0 3 0,-13-33 0,5 7 0,14 31 0,4-7 0,-1 18 0,0-27 0,-1 27 0,3-15 0,-1 21 0,13-26 0,-6 28 0,7-13 0,-2 13 0,-6 12 0,3-9 0,4 7 0,0 0 0,2 1 0,-8 5 0,-6 8 0,-2 0 0,5-5 0,4-12 0,1-4 0,1-5 0,-3 4 0,-1 8 0,-1 4 0,3 5 0,0 3 0,8-16 0,-8 12 0,8-12 0,-9 15 0,13-7 0,-9 4 0,15-22 0,-17 15 0,8-12 0,-13 20 0,2-1 0,-2-4 0,-1 1 0,0-5 0,-1 6 0,-2 4 0,3-2 0,-3 4 0,0-4 0,-4-10 0,-1 5 0,-6-11 0,0 12 0,-11-2 0,9 9 0,-6-1 0,11 7 0,-2 0 0,-7 1 0,3 0 0,-5 1 0,3 2 0,0 1 0,-17 7 0,12-5 0,-13 5 0,20-6 0,-3 4 0,7-2 0,-5 3 0,0 1 0,-3-2 0,-7 5 0,8-6 0,-4 9 0,11-6 0,-1 1 0,2-5 0,1-4 0,3-1 0,-1 0 0,0 4 0,-7 19 0,-4 7 0,-11 24 0,-1 10 0,8-15 0,-1 8 0,-3 11 0,-3 13 0,-2 5 0,1-3-229,2-9 1,-1 0 0,2-2 0,1 0 0,-4 15 0,3-1-1,-1-6 1,-8 8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20:22:1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designers/ui/gestalt-principles-of-design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rtesting.com/blog/gestalt-principle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rtesting.com/blog/gestalt-principle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rtesting.com/blog/gestalt-principles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rtesting.com/blog/gestalt-principle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rtesting.com/blog/gestalt-principle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rtesting.com/blog/gestalt-principle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10b6ee65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10b6ee65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010b6ee65_2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065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010b6ee6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010b6ee6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7010b6ee65_2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01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010b6ee65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010b6ee65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7010b6ee65_2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40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010b6ee65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010b6ee65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7010b6ee65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10b6ee65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010b6ee65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010b6ee65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2469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010b6ee65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010b6ee65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7010b6ee65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859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010b6ee65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010b6ee65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010b6ee65_2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2889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010b6ee65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010b6ee65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7010b6ee65_2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82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010b6ee65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010b6ee65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7010b6ee65_2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151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010b6ee65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010b6ee65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7010b6ee65_2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584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010b6ee65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010b6ee65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7010b6ee65_2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92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10b6ee65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10b6ee65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7010b6ee65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500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Iamgem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https://www.toptal.com/designers/ui/gestalt-principles-of-design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8B67E-3902-4A63-89F7-8F4CA44BA221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1534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</a:t>
            </a:r>
            <a:r>
              <a:rPr lang="pt-BR" dirty="0" err="1"/>
              <a:t>from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https://www.usertesting.com/blog/gestalt-principles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8B67E-3902-4A63-89F7-8F4CA44BA221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1738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</a:t>
            </a:r>
            <a:r>
              <a:rPr lang="pt-BR" dirty="0" err="1"/>
              <a:t>from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https://www.usertesting.com/blog/gestalt-principles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8B67E-3902-4A63-89F7-8F4CA44BA221}" type="slidenum">
              <a:rPr lang="pt-BR" smtClean="0"/>
              <a:pPr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9659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</a:t>
            </a:r>
            <a:r>
              <a:rPr lang="pt-BR" dirty="0" err="1"/>
              <a:t>from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https://www.usertesting.com/blog/gestalt-principles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8B67E-3902-4A63-89F7-8F4CA44BA221}" type="slidenum">
              <a:rPr lang="pt-BR" smtClean="0"/>
              <a:pPr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88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</a:t>
            </a:r>
            <a:r>
              <a:rPr lang="pt-BR" dirty="0" err="1"/>
              <a:t>from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https://www.usertesting.com/blog/gestalt-principles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8B67E-3902-4A63-89F7-8F4CA44BA221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054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</a:t>
            </a:r>
            <a:r>
              <a:rPr lang="pt-BR" dirty="0" err="1"/>
              <a:t>from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https://www.usertesting.com/blog/gestalt-principles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8B67E-3902-4A63-89F7-8F4CA44BA221}" type="slidenum">
              <a:rPr lang="pt-BR" smtClean="0"/>
              <a:pPr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3567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</a:t>
            </a:r>
            <a:r>
              <a:rPr lang="pt-BR" dirty="0" err="1"/>
              <a:t>from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https://www.usertesting.com/blog/gestalt-principles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8B67E-3902-4A63-89F7-8F4CA44BA221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6312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Quantos objetos tem na imagem?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8B67E-3902-4A63-89F7-8F4CA44BA221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696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/>
              <a:t>principles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activity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8B67E-3902-4A63-89F7-8F4CA44BA221}" type="slidenum">
              <a:rPr lang="pt-BR" smtClean="0"/>
              <a:pPr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071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10b6ee65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10b6ee65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7010b6ee65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79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010b6ee6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010b6ee6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010b6ee6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79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010b6ee65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010b6ee65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7010b6ee65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6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010b6ee65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010b6ee65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7010b6ee65_2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0342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10b6ee65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010b6ee65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7010b6ee65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789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10b6ee6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010b6ee65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7010b6ee65_2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021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10b6ee65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10b6ee65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7010b6ee65_2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183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5F64A2"/>
            </a:gs>
            <a:gs pos="100000">
              <a:srgbClr val="37427F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rgbClr val="37427F"/>
            </a:gs>
            <a:gs pos="100000">
              <a:srgbClr val="5F64A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https://s2.glbimg.com/6BeEzFTTraRyqJxsBAVQ1BnpdxI=/0x0:1240x1112/984x0/smart/filters:strip_icc()/i.s3.glbimg.com/v1/AUTH_59edd422c0c84a879bd37670ae4f538a/internal_photos/bs/2020/0/f/LVlEAdRryy12HB5zBHFA/whatsapp-image-2020-04-13-at-21.07.59.jpeg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advisualisations.tumblr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customXml" Target="../ink/ink3.xml"/><Relationship Id="rId4" Type="http://schemas.openxmlformats.org/officeDocument/2006/relationships/image" Target="../media/image59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NRQB5309yo" TargetMode="External"/><Relationship Id="rId2" Type="http://schemas.openxmlformats.org/officeDocument/2006/relationships/hyperlink" Target="https://enchroma.com/pages/test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2833" y="4852988"/>
            <a:ext cx="10360501" cy="13620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4346" y="5760480"/>
            <a:ext cx="10360501" cy="47257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Prof. Jean Paul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Barddal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98612" y="1314360"/>
            <a:ext cx="9131970" cy="2502570"/>
            <a:chOff x="1598612" y="1066800"/>
            <a:chExt cx="9131970" cy="2502570"/>
          </a:xfrm>
        </p:grpSpPr>
        <p:grpSp>
          <p:nvGrpSpPr>
            <p:cNvPr id="29" name="Group 28"/>
            <p:cNvGrpSpPr/>
            <p:nvPr/>
          </p:nvGrpSpPr>
          <p:grpSpPr>
            <a:xfrm>
              <a:off x="8228012" y="1066800"/>
              <a:ext cx="2502570" cy="2502570"/>
              <a:chOff x="1141412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8" name="Oval 27"/>
              <p:cNvSpPr/>
              <p:nvPr/>
            </p:nvSpPr>
            <p:spPr>
              <a:xfrm>
                <a:off x="1141412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1525751" y="1630280"/>
                <a:ext cx="1733892" cy="1375610"/>
                <a:chOff x="1251284" y="1241218"/>
                <a:chExt cx="5694948" cy="1758656"/>
              </a:xfrm>
            </p:grpSpPr>
            <p:sp>
              <p:nvSpPr>
                <p:cNvPr id="25" name="Freeform 24"/>
                <p:cNvSpPr/>
                <p:nvPr/>
              </p:nvSpPr>
              <p:spPr>
                <a:xfrm>
                  <a:off x="1251284" y="1549273"/>
                  <a:ext cx="5694948" cy="1450601"/>
                </a:xfrm>
                <a:custGeom>
                  <a:avLst/>
                  <a:gdLst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463" h="433137">
                      <a:moveTo>
                        <a:pt x="0" y="433137"/>
                      </a:moveTo>
                      <a:lnTo>
                        <a:pt x="256674" y="288758"/>
                      </a:lnTo>
                      <a:lnTo>
                        <a:pt x="465221" y="352926"/>
                      </a:lnTo>
                      <a:lnTo>
                        <a:pt x="609600" y="144379"/>
                      </a:lnTo>
                      <a:lnTo>
                        <a:pt x="946484" y="288758"/>
                      </a:lnTo>
                      <a:lnTo>
                        <a:pt x="1251284" y="48126"/>
                      </a:lnTo>
                      <a:lnTo>
                        <a:pt x="1395663" y="144379"/>
                      </a:lnTo>
                      <a:lnTo>
                        <a:pt x="1700463" y="0"/>
                      </a:lnTo>
                      <a:lnTo>
                        <a:pt x="1700463" y="0"/>
                      </a:lnTo>
                    </a:path>
                  </a:pathLst>
                </a:custGeom>
                <a:ln w="57150">
                  <a:solidFill>
                    <a:srgbClr val="EB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1251284" y="1241218"/>
                  <a:ext cx="5678906" cy="1686539"/>
                </a:xfrm>
                <a:custGeom>
                  <a:avLst/>
                  <a:gdLst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296621 h 352926"/>
                    <a:gd name="connsiteX1" fmla="*/ 256674 w 1700463"/>
                    <a:gd name="connsiteY1" fmla="*/ 288758 h 352926"/>
                    <a:gd name="connsiteX2" fmla="*/ 465221 w 1700463"/>
                    <a:gd name="connsiteY2" fmla="*/ 352926 h 352926"/>
                    <a:gd name="connsiteX3" fmla="*/ 609600 w 1700463"/>
                    <a:gd name="connsiteY3" fmla="*/ 144379 h 352926"/>
                    <a:gd name="connsiteX4" fmla="*/ 946484 w 1700463"/>
                    <a:gd name="connsiteY4" fmla="*/ 288758 h 352926"/>
                    <a:gd name="connsiteX5" fmla="*/ 1251284 w 1700463"/>
                    <a:gd name="connsiteY5" fmla="*/ 48126 h 352926"/>
                    <a:gd name="connsiteX6" fmla="*/ 1395663 w 1700463"/>
                    <a:gd name="connsiteY6" fmla="*/ 144379 h 352926"/>
                    <a:gd name="connsiteX7" fmla="*/ 1700463 w 1700463"/>
                    <a:gd name="connsiteY7" fmla="*/ 0 h 352926"/>
                    <a:gd name="connsiteX8" fmla="*/ 1700463 w 1700463"/>
                    <a:gd name="connsiteY8" fmla="*/ 0 h 352926"/>
                    <a:gd name="connsiteX0" fmla="*/ 0 w 1700463"/>
                    <a:gd name="connsiteY0" fmla="*/ 296621 h 469084"/>
                    <a:gd name="connsiteX1" fmla="*/ 256674 w 1700463"/>
                    <a:gd name="connsiteY1" fmla="*/ 288758 h 469084"/>
                    <a:gd name="connsiteX2" fmla="*/ 476473 w 1700463"/>
                    <a:gd name="connsiteY2" fmla="*/ 469084 h 469084"/>
                    <a:gd name="connsiteX3" fmla="*/ 609600 w 1700463"/>
                    <a:gd name="connsiteY3" fmla="*/ 144379 h 469084"/>
                    <a:gd name="connsiteX4" fmla="*/ 946484 w 1700463"/>
                    <a:gd name="connsiteY4" fmla="*/ 288758 h 469084"/>
                    <a:gd name="connsiteX5" fmla="*/ 1251284 w 1700463"/>
                    <a:gd name="connsiteY5" fmla="*/ 48126 h 469084"/>
                    <a:gd name="connsiteX6" fmla="*/ 1395663 w 1700463"/>
                    <a:gd name="connsiteY6" fmla="*/ 144379 h 469084"/>
                    <a:gd name="connsiteX7" fmla="*/ 1700463 w 1700463"/>
                    <a:gd name="connsiteY7" fmla="*/ 0 h 469084"/>
                    <a:gd name="connsiteX8" fmla="*/ 1700463 w 1700463"/>
                    <a:gd name="connsiteY8" fmla="*/ 0 h 469084"/>
                    <a:gd name="connsiteX0" fmla="*/ 0 w 1700463"/>
                    <a:gd name="connsiteY0" fmla="*/ 296621 h 469084"/>
                    <a:gd name="connsiteX1" fmla="*/ 256674 w 1700463"/>
                    <a:gd name="connsiteY1" fmla="*/ 288758 h 469084"/>
                    <a:gd name="connsiteX2" fmla="*/ 476473 w 1700463"/>
                    <a:gd name="connsiteY2" fmla="*/ 469084 h 469084"/>
                    <a:gd name="connsiteX3" fmla="*/ 633550 w 1700463"/>
                    <a:gd name="connsiteY3" fmla="*/ 297660 h 469084"/>
                    <a:gd name="connsiteX4" fmla="*/ 946484 w 1700463"/>
                    <a:gd name="connsiteY4" fmla="*/ 288758 h 469084"/>
                    <a:gd name="connsiteX5" fmla="*/ 1251284 w 1700463"/>
                    <a:gd name="connsiteY5" fmla="*/ 48126 h 469084"/>
                    <a:gd name="connsiteX6" fmla="*/ 1395663 w 1700463"/>
                    <a:gd name="connsiteY6" fmla="*/ 144379 h 469084"/>
                    <a:gd name="connsiteX7" fmla="*/ 1700463 w 1700463"/>
                    <a:gd name="connsiteY7" fmla="*/ 0 h 469084"/>
                    <a:gd name="connsiteX8" fmla="*/ 1700463 w 1700463"/>
                    <a:gd name="connsiteY8" fmla="*/ 0 h 469084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8" fmla="*/ 1700463 w 1700463"/>
                    <a:gd name="connsiteY8" fmla="*/ 34502 h 503586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8" fmla="*/ 1700463 w 1700463"/>
                    <a:gd name="connsiteY8" fmla="*/ 34502 h 503586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0" fmla="*/ 0 w 1695673"/>
                    <a:gd name="connsiteY0" fmla="*/ 331123 h 503586"/>
                    <a:gd name="connsiteX1" fmla="*/ 256674 w 1695673"/>
                    <a:gd name="connsiteY1" fmla="*/ 323260 h 503586"/>
                    <a:gd name="connsiteX2" fmla="*/ 476473 w 1695673"/>
                    <a:gd name="connsiteY2" fmla="*/ 503586 h 503586"/>
                    <a:gd name="connsiteX3" fmla="*/ 633550 w 1695673"/>
                    <a:gd name="connsiteY3" fmla="*/ 332162 h 503586"/>
                    <a:gd name="connsiteX4" fmla="*/ 946484 w 1695673"/>
                    <a:gd name="connsiteY4" fmla="*/ 323260 h 503586"/>
                    <a:gd name="connsiteX5" fmla="*/ 1159550 w 1695673"/>
                    <a:gd name="connsiteY5" fmla="*/ 0 h 503586"/>
                    <a:gd name="connsiteX6" fmla="*/ 1395663 w 1695673"/>
                    <a:gd name="connsiteY6" fmla="*/ 178881 h 503586"/>
                    <a:gd name="connsiteX7" fmla="*/ 1695673 w 1695673"/>
                    <a:gd name="connsiteY7" fmla="*/ 187783 h 503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95673" h="503586">
                      <a:moveTo>
                        <a:pt x="0" y="331123"/>
                      </a:moveTo>
                      <a:lnTo>
                        <a:pt x="256674" y="323260"/>
                      </a:lnTo>
                      <a:lnTo>
                        <a:pt x="476473" y="503586"/>
                      </a:lnTo>
                      <a:lnTo>
                        <a:pt x="633550" y="332162"/>
                      </a:lnTo>
                      <a:lnTo>
                        <a:pt x="946484" y="323260"/>
                      </a:lnTo>
                      <a:lnTo>
                        <a:pt x="1159550" y="0"/>
                      </a:lnTo>
                      <a:lnTo>
                        <a:pt x="1395663" y="178881"/>
                      </a:lnTo>
                      <a:lnTo>
                        <a:pt x="1695673" y="187783"/>
                      </a:lnTo>
                    </a:path>
                  </a:pathLst>
                </a:custGeom>
                <a:ln w="57150">
                  <a:solidFill>
                    <a:srgbClr val="FFD2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1598612" y="1066800"/>
              <a:ext cx="2502570" cy="2502570"/>
              <a:chOff x="5203960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9" name="Oval 48"/>
              <p:cNvSpPr/>
              <p:nvPr/>
            </p:nvSpPr>
            <p:spPr>
              <a:xfrm>
                <a:off x="5203960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5538067" y="1978129"/>
                <a:ext cx="1834356" cy="679912"/>
                <a:chOff x="5356666" y="1929595"/>
                <a:chExt cx="1834356" cy="679912"/>
              </a:xfrm>
            </p:grpSpPr>
            <p:sp>
              <p:nvSpPr>
                <p:cNvPr id="46" name="Freeform 45"/>
                <p:cNvSpPr/>
                <p:nvPr/>
              </p:nvSpPr>
              <p:spPr>
                <a:xfrm>
                  <a:off x="5356666" y="1929595"/>
                  <a:ext cx="1834356" cy="674268"/>
                </a:xfrm>
                <a:custGeom>
                  <a:avLst/>
                  <a:gdLst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34356"/>
                    <a:gd name="connsiteY0" fmla="*/ 833614 h 835377"/>
                    <a:gd name="connsiteX1" fmla="*/ 152312 w 1834356"/>
                    <a:gd name="connsiteY1" fmla="*/ 541866 h 835377"/>
                    <a:gd name="connsiteX2" fmla="*/ 310356 w 1834356"/>
                    <a:gd name="connsiteY2" fmla="*/ 711200 h 835377"/>
                    <a:gd name="connsiteX3" fmla="*/ 502267 w 1834356"/>
                    <a:gd name="connsiteY3" fmla="*/ 304800 h 835377"/>
                    <a:gd name="connsiteX4" fmla="*/ 671601 w 1834356"/>
                    <a:gd name="connsiteY4" fmla="*/ 519289 h 835377"/>
                    <a:gd name="connsiteX5" fmla="*/ 852223 w 1834356"/>
                    <a:gd name="connsiteY5" fmla="*/ 0 h 835377"/>
                    <a:gd name="connsiteX6" fmla="*/ 1032845 w 1834356"/>
                    <a:gd name="connsiteY6" fmla="*/ 372533 h 835377"/>
                    <a:gd name="connsiteX7" fmla="*/ 1213467 w 1834356"/>
                    <a:gd name="connsiteY7" fmla="*/ 428977 h 835377"/>
                    <a:gd name="connsiteX8" fmla="*/ 1461823 w 1834356"/>
                    <a:gd name="connsiteY8" fmla="*/ 643466 h 835377"/>
                    <a:gd name="connsiteX9" fmla="*/ 1574712 w 1834356"/>
                    <a:gd name="connsiteY9" fmla="*/ 428977 h 835377"/>
                    <a:gd name="connsiteX10" fmla="*/ 1834356 w 1834356"/>
                    <a:gd name="connsiteY10" fmla="*/ 835377 h 8353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1032845 w 1834356"/>
                    <a:gd name="connsiteY6" fmla="*/ 67733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65375 w 1834356"/>
                    <a:gd name="connsiteY1" fmla="*/ 132563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65375 w 1834356"/>
                    <a:gd name="connsiteY1" fmla="*/ 132563 h 530577"/>
                    <a:gd name="connsiteX2" fmla="*/ 316298 w 1834356"/>
                    <a:gd name="connsiteY2" fmla="*/ 262709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71601 w 1834356"/>
                    <a:gd name="connsiteY4" fmla="*/ 358180 h 674268"/>
                    <a:gd name="connsiteX5" fmla="*/ 771080 w 1834356"/>
                    <a:gd name="connsiteY5" fmla="*/ 189411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771080 w 1834356"/>
                    <a:gd name="connsiteY5" fmla="*/ 189411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22634 w 1834356"/>
                    <a:gd name="connsiteY8" fmla="*/ 312540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22634 w 1834356"/>
                    <a:gd name="connsiteY8" fmla="*/ 312540 h 674268"/>
                    <a:gd name="connsiteX9" fmla="*/ 1656854 w 1834356"/>
                    <a:gd name="connsiteY9" fmla="*/ 233034 h 674268"/>
                    <a:gd name="connsiteX10" fmla="*/ 1834356 w 1834356"/>
                    <a:gd name="connsiteY10" fmla="*/ 674268 h 674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4356" h="674268">
                      <a:moveTo>
                        <a:pt x="0" y="672505"/>
                      </a:moveTo>
                      <a:lnTo>
                        <a:pt x="165375" y="276254"/>
                      </a:lnTo>
                      <a:lnTo>
                        <a:pt x="316298" y="406400"/>
                      </a:lnTo>
                      <a:lnTo>
                        <a:pt x="476141" y="0"/>
                      </a:lnTo>
                      <a:lnTo>
                        <a:pt x="662303" y="286334"/>
                      </a:lnTo>
                      <a:lnTo>
                        <a:pt x="803148" y="34834"/>
                      </a:lnTo>
                      <a:lnTo>
                        <a:pt x="942993" y="416075"/>
                      </a:lnTo>
                      <a:lnTo>
                        <a:pt x="1195461" y="141594"/>
                      </a:lnTo>
                      <a:lnTo>
                        <a:pt x="1422634" y="312540"/>
                      </a:lnTo>
                      <a:lnTo>
                        <a:pt x="1656854" y="233034"/>
                      </a:lnTo>
                      <a:lnTo>
                        <a:pt x="1834356" y="674268"/>
                      </a:lnTo>
                    </a:path>
                  </a:pathLst>
                </a:custGeom>
                <a:solidFill>
                  <a:srgbClr val="FFD2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5356666" y="2207623"/>
                  <a:ext cx="1834356" cy="401884"/>
                </a:xfrm>
                <a:custGeom>
                  <a:avLst/>
                  <a:gdLst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34356"/>
                    <a:gd name="connsiteY0" fmla="*/ 833614 h 835377"/>
                    <a:gd name="connsiteX1" fmla="*/ 152312 w 1834356"/>
                    <a:gd name="connsiteY1" fmla="*/ 541866 h 835377"/>
                    <a:gd name="connsiteX2" fmla="*/ 310356 w 1834356"/>
                    <a:gd name="connsiteY2" fmla="*/ 711200 h 835377"/>
                    <a:gd name="connsiteX3" fmla="*/ 502267 w 1834356"/>
                    <a:gd name="connsiteY3" fmla="*/ 304800 h 835377"/>
                    <a:gd name="connsiteX4" fmla="*/ 671601 w 1834356"/>
                    <a:gd name="connsiteY4" fmla="*/ 519289 h 835377"/>
                    <a:gd name="connsiteX5" fmla="*/ 852223 w 1834356"/>
                    <a:gd name="connsiteY5" fmla="*/ 0 h 835377"/>
                    <a:gd name="connsiteX6" fmla="*/ 1032845 w 1834356"/>
                    <a:gd name="connsiteY6" fmla="*/ 372533 h 835377"/>
                    <a:gd name="connsiteX7" fmla="*/ 1213467 w 1834356"/>
                    <a:gd name="connsiteY7" fmla="*/ 428977 h 835377"/>
                    <a:gd name="connsiteX8" fmla="*/ 1461823 w 1834356"/>
                    <a:gd name="connsiteY8" fmla="*/ 643466 h 835377"/>
                    <a:gd name="connsiteX9" fmla="*/ 1574712 w 1834356"/>
                    <a:gd name="connsiteY9" fmla="*/ 428977 h 835377"/>
                    <a:gd name="connsiteX10" fmla="*/ 1834356 w 1834356"/>
                    <a:gd name="connsiteY10" fmla="*/ 835377 h 8353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1032845 w 1834356"/>
                    <a:gd name="connsiteY6" fmla="*/ 67733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4356" h="530577">
                      <a:moveTo>
                        <a:pt x="0" y="528814"/>
                      </a:moveTo>
                      <a:lnTo>
                        <a:pt x="152312" y="237066"/>
                      </a:lnTo>
                      <a:lnTo>
                        <a:pt x="310356" y="406400"/>
                      </a:lnTo>
                      <a:lnTo>
                        <a:pt x="502267" y="0"/>
                      </a:lnTo>
                      <a:lnTo>
                        <a:pt x="671601" y="214489"/>
                      </a:lnTo>
                      <a:lnTo>
                        <a:pt x="771080" y="45720"/>
                      </a:lnTo>
                      <a:lnTo>
                        <a:pt x="942993" y="272384"/>
                      </a:lnTo>
                      <a:lnTo>
                        <a:pt x="1213467" y="124177"/>
                      </a:lnTo>
                      <a:lnTo>
                        <a:pt x="1461823" y="338666"/>
                      </a:lnTo>
                      <a:lnTo>
                        <a:pt x="1574712" y="124177"/>
                      </a:lnTo>
                      <a:lnTo>
                        <a:pt x="1834356" y="530577"/>
                      </a:lnTo>
                    </a:path>
                  </a:pathLst>
                </a:custGeom>
                <a:solidFill>
                  <a:srgbClr val="EBE5E5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4913312" y="1066800"/>
              <a:ext cx="2502570" cy="2502570"/>
              <a:chOff x="4743594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9" name="Oval 68"/>
              <p:cNvSpPr/>
              <p:nvPr/>
            </p:nvSpPr>
            <p:spPr>
              <a:xfrm>
                <a:off x="4743594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118579" y="1937085"/>
                <a:ext cx="1752600" cy="762000"/>
                <a:chOff x="5408612" y="1905000"/>
                <a:chExt cx="1552186" cy="76200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5408612" y="2133600"/>
                  <a:ext cx="152400" cy="5334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551511" y="2286000"/>
                  <a:ext cx="148046" cy="3810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5829026" y="2057400"/>
                  <a:ext cx="152400" cy="609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5971925" y="1905000"/>
                  <a:ext cx="148046" cy="7620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249440" y="2438400"/>
                  <a:ext cx="152400" cy="228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392339" y="2209800"/>
                  <a:ext cx="148046" cy="4572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6669853" y="2057400"/>
                  <a:ext cx="152400" cy="609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6812752" y="2231571"/>
                  <a:ext cx="148046" cy="435429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164093A-80F5-F74B-B24E-5E3D3957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11" y="5580252"/>
            <a:ext cx="2817813" cy="12777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931ABA1D-2636-704A-8468-4A9CADC1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" y="1560602"/>
            <a:ext cx="12046525" cy="37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3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AE2A-7890-2749-8D01-8677250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dirty="0"/>
              <a:t>EFFECTIVE DATA VIZualization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869BA4-9F55-5145-BE3A-88E9EA2F7677}"/>
              </a:ext>
            </a:extLst>
          </p:cNvPr>
          <p:cNvSpPr/>
          <p:nvPr/>
        </p:nvSpPr>
        <p:spPr>
          <a:xfrm>
            <a:off x="5975660" y="3244382"/>
            <a:ext cx="253530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R" sz="2399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977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05A3-7541-DC45-B637-21802178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Effective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93F8A-3B53-F243-B2C5-FEDB8D2D0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R" dirty="0"/>
              <a:t>Visualizations are means to communicate, and thus, we must ensure that the reader acknowledges the same information we intended to divulge</a:t>
            </a:r>
          </a:p>
          <a:p>
            <a:r>
              <a:rPr lang="en-BR" dirty="0"/>
              <a:t>Suggestion: triple-check the checklist that comes next</a:t>
            </a:r>
          </a:p>
          <a:p>
            <a:r>
              <a:rPr lang="en-BR" dirty="0"/>
              <a:t>We will work on this topic following a “</a:t>
            </a:r>
            <a:r>
              <a:rPr lang="en-BR" i="1" dirty="0"/>
              <a:t>reductio ad absurdium</a:t>
            </a:r>
            <a:r>
              <a:rPr lang="en-BR" dirty="0"/>
              <a:t>” approach in the sense that we will check what should </a:t>
            </a:r>
            <a:r>
              <a:rPr lang="en-BR" b="1" dirty="0"/>
              <a:t>NOT </a:t>
            </a:r>
            <a:r>
              <a:rPr lang="en-BR" dirty="0"/>
              <a:t>be done</a:t>
            </a:r>
          </a:p>
        </p:txBody>
      </p:sp>
    </p:spTree>
    <p:extLst>
      <p:ext uri="{BB962C8B-B14F-4D97-AF65-F5344CB8AC3E}">
        <p14:creationId xmlns:p14="http://schemas.microsoft.com/office/powerpoint/2010/main" val="695355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4A90-8015-5946-872C-76DAD2FC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AAC2-7AC8-314A-8D3E-62FB38D03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2"/>
            <a:ext cx="5256431" cy="4350205"/>
          </a:xfrm>
        </p:spPr>
        <p:txBody>
          <a:bodyPr>
            <a:normAutofit fontScale="85000" lnSpcReduction="20000"/>
          </a:bodyPr>
          <a:lstStyle/>
          <a:p>
            <a:r>
              <a:rPr lang="en-BR" dirty="0"/>
              <a:t>Title</a:t>
            </a:r>
          </a:p>
          <a:p>
            <a:r>
              <a:rPr lang="en-BR" dirty="0"/>
              <a:t>Axes labels</a:t>
            </a:r>
          </a:p>
          <a:p>
            <a:r>
              <a:rPr lang="en-BR" dirty="0"/>
              <a:t>Axes units</a:t>
            </a:r>
          </a:p>
          <a:p>
            <a:r>
              <a:rPr lang="en-BR" dirty="0"/>
              <a:t>Legend</a:t>
            </a:r>
          </a:p>
          <a:p>
            <a:r>
              <a:rPr lang="en-BR" dirty="0"/>
              <a:t>Scale</a:t>
            </a:r>
          </a:p>
          <a:p>
            <a:r>
              <a:rPr lang="en-BR" dirty="0"/>
              <a:t>Order</a:t>
            </a:r>
          </a:p>
          <a:p>
            <a:r>
              <a:rPr lang="en-BR" dirty="0"/>
              <a:t>Colors</a:t>
            </a:r>
          </a:p>
          <a:p>
            <a:r>
              <a:rPr lang="en-BR" dirty="0"/>
              <a:t>Text size</a:t>
            </a:r>
          </a:p>
          <a:p>
            <a:r>
              <a:rPr lang="en-BR" dirty="0"/>
              <a:t>Chart junk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FC997-60FB-574E-B3A0-1CFFB39658F7}"/>
              </a:ext>
            </a:extLst>
          </p:cNvPr>
          <p:cNvSpPr txBox="1"/>
          <p:nvPr/>
        </p:nvSpPr>
        <p:spPr>
          <a:xfrm>
            <a:off x="6077009" y="3524090"/>
            <a:ext cx="54351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2800" b="1"/>
              <a:t>On Blackboad we have Evergreen’s </a:t>
            </a:r>
          </a:p>
          <a:p>
            <a:pPr algn="ctr"/>
            <a:r>
              <a:rPr lang="en-BR" sz="2800" b="1"/>
              <a:t>checklist with more details!</a:t>
            </a:r>
          </a:p>
        </p:txBody>
      </p:sp>
    </p:spTree>
    <p:extLst>
      <p:ext uri="{BB962C8B-B14F-4D97-AF65-F5344CB8AC3E}">
        <p14:creationId xmlns:p14="http://schemas.microsoft.com/office/powerpoint/2010/main" val="436789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964169" y="4406646"/>
            <a:ext cx="10357802" cy="136164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POOR DATA VISUALIZATION</a:t>
            </a:r>
            <a:endParaRPr dirty="0"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964169" y="2906849"/>
            <a:ext cx="10357802" cy="1499909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b" anchorCtr="0">
            <a:noAutofit/>
          </a:bodyPr>
          <a:lstStyle/>
          <a:p>
            <a:pPr>
              <a:spcBef>
                <a:spcPts val="54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37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What deems a visualization poor?</a:t>
            </a:r>
            <a:endParaRPr dirty="0"/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610870" y="1139022"/>
            <a:ext cx="10966943" cy="4986501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 marL="457063" indent="-342797">
              <a:spcBef>
                <a:spcPts val="360"/>
              </a:spcBef>
              <a:buSzPts val="1800"/>
            </a:pPr>
            <a:r>
              <a:rPr lang="pt-BR" dirty="0"/>
              <a:t>A visualization is poor if our message is unclear</a:t>
            </a:r>
            <a:endParaRPr dirty="0"/>
          </a:p>
          <a:p>
            <a:pPr marL="457063" indent="-342797">
              <a:spcBef>
                <a:spcPts val="0"/>
              </a:spcBef>
              <a:buSzPts val="1800"/>
            </a:pPr>
            <a:r>
              <a:rPr lang="pt-BR" dirty="0"/>
              <a:t>This means we should avoid:</a:t>
            </a:r>
            <a:endParaRPr dirty="0"/>
          </a:p>
          <a:p>
            <a:pPr marL="914126" lvl="1" indent="-342797">
              <a:spcBef>
                <a:spcPts val="0"/>
              </a:spcBef>
              <a:buSzPts val="1800"/>
            </a:pPr>
            <a:r>
              <a:rPr lang="en-US" dirty="0"/>
              <a:t>Ambiguity</a:t>
            </a:r>
            <a:endParaRPr dirty="0"/>
          </a:p>
          <a:p>
            <a:pPr marL="914126" lvl="1" indent="-342797">
              <a:spcBef>
                <a:spcPts val="0"/>
              </a:spcBef>
              <a:buSzPts val="1800"/>
            </a:pPr>
            <a:r>
              <a:rPr lang="pt-BR" dirty="0"/>
              <a:t>Lack of information</a:t>
            </a:r>
            <a:endParaRPr dirty="0"/>
          </a:p>
          <a:p>
            <a:pPr marL="914126" lvl="1" indent="-342797">
              <a:spcBef>
                <a:spcPts val="0"/>
              </a:spcBef>
              <a:buSzPts val="1800"/>
            </a:pPr>
            <a:r>
              <a:rPr lang="pt-BR" dirty="0"/>
              <a:t>Omission</a:t>
            </a:r>
          </a:p>
          <a:p>
            <a:pPr marL="914126" lvl="1" indent="-342797">
              <a:spcBef>
                <a:spcPts val="0"/>
              </a:spcBef>
              <a:buSzPts val="1800"/>
            </a:pPr>
            <a:r>
              <a:rPr lang="pt-BR" dirty="0"/>
              <a:t>Distraction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3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Example</a:t>
            </a:r>
            <a:endParaRPr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6932612" y="1387121"/>
            <a:ext cx="4925917" cy="4986501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 marL="457063" indent="-342797">
              <a:spcBef>
                <a:spcPts val="360"/>
              </a:spcBef>
              <a:buSzPts val="1800"/>
            </a:pPr>
            <a:r>
              <a:rPr lang="pt-BR" dirty="0"/>
              <a:t>The difference between the bars is somewhat small, but the scale makes us believe the difference is huge</a:t>
            </a:r>
            <a:endParaRPr dirty="0"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12" y="1263071"/>
            <a:ext cx="6538706" cy="4331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976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219908" y="145517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Example</a:t>
            </a:r>
            <a:endParaRPr dirty="0"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610940" y="762000"/>
            <a:ext cx="10966943" cy="4986501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 marL="0" indent="0">
              <a:spcBef>
                <a:spcPts val="360"/>
              </a:spcBef>
              <a:buNone/>
            </a:pPr>
            <a:r>
              <a:rPr lang="pt-BR" dirty="0"/>
              <a:t>Is it possible to say that the interest in science increased with the camp?</a:t>
            </a:r>
            <a:endParaRPr dirty="0"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367" y="2036400"/>
            <a:ext cx="10034087" cy="4676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813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Example</a:t>
            </a:r>
            <a:endParaRPr dirty="0"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610870" y="1139022"/>
            <a:ext cx="10966943" cy="4986501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 marL="0" indent="0">
              <a:spcBef>
                <a:spcPts val="360"/>
              </a:spcBef>
              <a:buNone/>
            </a:pPr>
            <a:r>
              <a:rPr lang="pt-BR" dirty="0"/>
              <a:t>Which of the regions below is larger?</a:t>
            </a:r>
            <a:endParaRPr dirty="0"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88" y="1919825"/>
            <a:ext cx="4735765" cy="298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872" y="1916106"/>
            <a:ext cx="4600674" cy="298383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/>
        </p:nvSpPr>
        <p:spPr>
          <a:xfrm>
            <a:off x="2067274" y="5020760"/>
            <a:ext cx="2337591" cy="60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pt-BR" sz="2399" dirty="0">
                <a:latin typeface="Calibri"/>
                <a:ea typeface="Calibri"/>
                <a:cs typeface="Calibri"/>
                <a:sym typeface="Calibri"/>
              </a:rPr>
              <a:t>Bryan or Paul?</a:t>
            </a:r>
            <a:endParaRPr sz="2399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7847012" y="5020760"/>
            <a:ext cx="2758082" cy="60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pt-BR" sz="2399" dirty="0">
                <a:latin typeface="Calibri"/>
                <a:ea typeface="Calibri"/>
                <a:cs typeface="Calibri"/>
                <a:sym typeface="Calibri"/>
              </a:rPr>
              <a:t>What about here?</a:t>
            </a:r>
            <a:endParaRPr sz="2399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405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Visual components</a:t>
            </a:r>
            <a:endParaRPr dirty="0"/>
          </a:p>
        </p:txBody>
      </p:sp>
      <p:sp>
        <p:nvSpPr>
          <p:cNvPr id="257" name="Google Shape;257;p32"/>
          <p:cNvSpPr txBox="1">
            <a:spLocks noGrp="1"/>
          </p:cNvSpPr>
          <p:nvPr>
            <p:ph type="body" idx="1"/>
          </p:nvPr>
        </p:nvSpPr>
        <p:spPr>
          <a:xfrm>
            <a:off x="610870" y="1139022"/>
            <a:ext cx="10966943" cy="4986501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 marL="0" indent="0">
              <a:spcBef>
                <a:spcPts val="360"/>
              </a:spcBef>
              <a:buNone/>
            </a:pPr>
            <a:r>
              <a:rPr lang="pt-BR" dirty="0"/>
              <a:t>Data visualizations are tailored using the following components:</a:t>
            </a:r>
            <a:endParaRPr dirty="0"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781" y="2300824"/>
            <a:ext cx="8181119" cy="4297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84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45D4-A2DF-414B-9AD0-7CBE5CDD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Exploratory data analysis versus explanatory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23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Chart </a:t>
            </a:r>
            <a:r>
              <a:rPr lang="pt-BR" dirty="0" err="1"/>
              <a:t>Junk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body" idx="1"/>
          </p:nvPr>
        </p:nvSpPr>
        <p:spPr>
          <a:xfrm>
            <a:off x="610870" y="1139022"/>
            <a:ext cx="6912232" cy="4986501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 marL="457063" indent="-342797">
              <a:spcBef>
                <a:spcPts val="360"/>
              </a:spcBef>
              <a:buSzPts val="1800"/>
            </a:pPr>
            <a:r>
              <a:rPr lang="pt-BR" dirty="0"/>
              <a:t>When deciding which components we should use, it is a good idea to think about what </a:t>
            </a:r>
            <a:r>
              <a:rPr lang="pt-BR" b="1" dirty="0"/>
              <a:t>NOT</a:t>
            </a:r>
            <a:r>
              <a:rPr lang="pt-BR" dirty="0"/>
              <a:t> to use</a:t>
            </a:r>
            <a:endParaRPr dirty="0"/>
          </a:p>
          <a:p>
            <a:pPr marL="457063" indent="-342797">
              <a:spcBef>
                <a:spcPts val="0"/>
              </a:spcBef>
              <a:buSzPts val="1800"/>
            </a:pPr>
            <a:r>
              <a:rPr lang="pt-BR" dirty="0" err="1"/>
              <a:t>Tufte</a:t>
            </a:r>
            <a:r>
              <a:rPr lang="pt-BR" dirty="0"/>
              <a:t> created the "data-</a:t>
            </a:r>
            <a:r>
              <a:rPr lang="pt-BR" dirty="0" err="1"/>
              <a:t>ink</a:t>
            </a:r>
            <a:r>
              <a:rPr lang="pt-BR" dirty="0"/>
              <a:t> </a:t>
            </a:r>
            <a:r>
              <a:rPr lang="pt-BR" dirty="0" err="1"/>
              <a:t>ratio</a:t>
            </a:r>
            <a:r>
              <a:rPr lang="pt-BR" dirty="0"/>
              <a:t>” concept, which is the relation between the ink required to plot the data and the ink used for the rest</a:t>
            </a:r>
            <a:endParaRPr dirty="0"/>
          </a:p>
        </p:txBody>
      </p:sp>
      <p:pic>
        <p:nvPicPr>
          <p:cNvPr id="21" name="Content Placeholder 13">
            <a:extLst>
              <a:ext uri="{FF2B5EF4-FFF2-40B4-BE49-F238E27FC236}">
                <a16:creationId xmlns:a16="http://schemas.microsoft.com/office/drawing/2014/main" id="{48DF82EE-9852-5348-8FC6-38147803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63" y="1340349"/>
            <a:ext cx="3954481" cy="49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5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/>
              <a:t>Chart Junk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91" y="986286"/>
            <a:ext cx="11909948" cy="5417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080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/>
              <a:t>Chart Junk</a:t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89" y="1349397"/>
            <a:ext cx="11423873" cy="519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187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/>
              <a:t>Chart Junk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49" y="1138652"/>
            <a:ext cx="11820346" cy="537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3705222" y="547201"/>
            <a:ext cx="7915538" cy="51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pt-BR" sz="2399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Colors can be used to highlight something!</a:t>
            </a:r>
            <a:endParaRPr sz="2399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4817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/>
              <a:t>Chart Junk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5205136" y="381000"/>
            <a:ext cx="5204844" cy="4986501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 marL="0" indent="0">
              <a:spcBef>
                <a:spcPts val="360"/>
              </a:spcBef>
              <a:buNone/>
            </a:pPr>
            <a:r>
              <a:rPr lang="pt-BR" dirty="0"/>
              <a:t>What is your feeling about these plots?</a:t>
            </a:r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3">
            <a:alphaModFix/>
          </a:blip>
          <a:srcRect t="35185" r="1109"/>
          <a:stretch/>
        </p:blipFill>
        <p:spPr>
          <a:xfrm>
            <a:off x="6551612" y="2847751"/>
            <a:ext cx="5715000" cy="38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5;p37">
            <a:extLst>
              <a:ext uri="{FF2B5EF4-FFF2-40B4-BE49-F238E27FC236}">
                <a16:creationId xmlns:a16="http://schemas.microsoft.com/office/drawing/2014/main" id="{8C869A50-801D-F348-9A04-72AE8CB0B1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4015"/>
          <a:stretch/>
        </p:blipFill>
        <p:spPr>
          <a:xfrm>
            <a:off x="-92368" y="3623488"/>
            <a:ext cx="5714641" cy="210279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095645-9354-554D-A9DC-1110F6C46F6A}"/>
                  </a:ext>
                </a:extLst>
              </p14:cNvPr>
              <p14:cNvContentPartPr/>
              <p14:nvPr/>
            </p14:nvContentPartPr>
            <p14:xfrm>
              <a:off x="3449663" y="3586498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095645-9354-554D-A9DC-1110F6C46F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0663" y="357785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097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964169" y="4406646"/>
            <a:ext cx="10357802" cy="136164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862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What problems do you see here?</a:t>
            </a:r>
            <a:endParaRPr dirty="0"/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129" y="1024003"/>
            <a:ext cx="8377684" cy="5558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02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And here?</a:t>
            </a:r>
            <a:endParaRPr dirty="0"/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644" y="630868"/>
            <a:ext cx="6753336" cy="6128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113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9E74FD3-DAD4-484D-9170-1B9E3BC8A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9815"/>
            <a:ext cx="184683" cy="46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6" tIns="45708" rIns="91416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R" sz="2399"/>
          </a:p>
        </p:txBody>
      </p:sp>
      <p:pic>
        <p:nvPicPr>
          <p:cNvPr id="1025" name="Picture 17" descr="Mortes por Covid-19 no Brasil com doenças associadas ate 13 de abril — Foto: Carolina Dantas/G1">
            <a:extLst>
              <a:ext uri="{FF2B5EF4-FFF2-40B4-BE49-F238E27FC236}">
                <a16:creationId xmlns:a16="http://schemas.microsoft.com/office/drawing/2014/main" id="{A050F280-9BE4-1E4E-A5F0-B02603D9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43" y="211515"/>
            <a:ext cx="6977938" cy="62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84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86" y="-213401"/>
            <a:ext cx="9492277" cy="17389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82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2399-054F-E642-B7F8-37FE5F8C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Exploratory analysis vs. Explanatory analysis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0B886-DF4B-0D4A-A002-E071555C9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Exploratory</a:t>
            </a:r>
            <a:endParaRPr lang="en-US" dirty="0"/>
          </a:p>
          <a:p>
            <a:pPr lvl="1"/>
            <a:r>
              <a:rPr lang="en-US" dirty="0" err="1"/>
              <a:t>Analysis conducted when we need to understand the data</a:t>
            </a:r>
            <a:endParaRPr lang="en-US" dirty="0"/>
          </a:p>
          <a:p>
            <a:pPr lvl="1"/>
            <a:r>
              <a:rPr lang="en-US" dirty="0" err="1"/>
              <a:t>Questions are made and we answer them using statistics or visualizations</a:t>
            </a:r>
            <a:endParaRPr lang="en-US" dirty="0"/>
          </a:p>
          <a:p>
            <a:pPr lvl="1"/>
            <a:r>
              <a:rPr lang="en-US" dirty="0" err="1"/>
              <a:t>Visualizations are not perfect</a:t>
            </a:r>
            <a:endParaRPr lang="en-US" dirty="0"/>
          </a:p>
          <a:p>
            <a:r>
              <a:rPr lang="en-US" dirty="0" err="1"/>
              <a:t>Explanatory</a:t>
            </a:r>
            <a:endParaRPr lang="en-US" dirty="0"/>
          </a:p>
          <a:p>
            <a:pPr lvl="1"/>
            <a:r>
              <a:rPr lang="en-US" dirty="0"/>
              <a:t>Aims at “polishing” the results of the explatory analysis</a:t>
            </a:r>
          </a:p>
          <a:p>
            <a:pPr lvl="1"/>
            <a:r>
              <a:rPr lang="en-US" dirty="0" err="1"/>
              <a:t>Highlights the insights obtained</a:t>
            </a:r>
            <a:endParaRPr lang="en-US" dirty="0"/>
          </a:p>
          <a:p>
            <a:pPr lvl="1"/>
            <a:r>
              <a:rPr lang="en-US" dirty="0" err="1"/>
              <a:t>Is often coupled with a story or demand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21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41" y="616683"/>
            <a:ext cx="9990622" cy="5624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809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405" y="263900"/>
            <a:ext cx="9730014" cy="6330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280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14" y="478991"/>
            <a:ext cx="10248680" cy="5780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777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610870" y="275460"/>
            <a:ext cx="10966943" cy="710815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References</a:t>
            </a:r>
            <a:endParaRPr dirty="0"/>
          </a:p>
        </p:txBody>
      </p:sp>
      <p:sp>
        <p:nvSpPr>
          <p:cNvPr id="355" name="Google Shape;355;p45"/>
          <p:cNvSpPr txBox="1">
            <a:spLocks noGrp="1"/>
          </p:cNvSpPr>
          <p:nvPr>
            <p:ph type="body" idx="1"/>
          </p:nvPr>
        </p:nvSpPr>
        <p:spPr>
          <a:xfrm>
            <a:off x="610870" y="1139022"/>
            <a:ext cx="10966943" cy="4986501"/>
          </a:xfrm>
          <a:prstGeom prst="rect">
            <a:avLst/>
          </a:prstGeom>
        </p:spPr>
        <p:txBody>
          <a:bodyPr spcFirstLastPara="1" vert="horz" wrap="square" lIns="121843" tIns="60909" rIns="121843" bIns="60909" rtlCol="0" anchor="t" anchorCtr="0">
            <a:noAutofit/>
          </a:bodyPr>
          <a:lstStyle/>
          <a:p>
            <a:pPr marL="0" indent="0">
              <a:spcBef>
                <a:spcPts val="360"/>
              </a:spcBef>
              <a:buNone/>
            </a:pPr>
            <a:r>
              <a:rPr lang="pt-BR" dirty="0"/>
              <a:t>Most of these visualizations were obtained from</a:t>
            </a:r>
            <a:endParaRPr dirty="0"/>
          </a:p>
          <a:p>
            <a:pPr marL="0" indent="0">
              <a:spcBef>
                <a:spcPts val="360"/>
              </a:spcBef>
              <a:buNone/>
            </a:pPr>
            <a:r>
              <a:rPr lang="pt-BR" sz="2399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https://badvisualisations.tumblr.com/</a:t>
            </a:r>
            <a:endParaRPr sz="2399" dirty="0"/>
          </a:p>
        </p:txBody>
      </p:sp>
    </p:spTree>
    <p:extLst>
      <p:ext uri="{BB962C8B-B14F-4D97-AF65-F5344CB8AC3E}">
        <p14:creationId xmlns:p14="http://schemas.microsoft.com/office/powerpoint/2010/main" val="4044140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0BAD-161F-024D-B6FD-E707F331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dirty="0"/>
              <a:t>Gestalt PRINCIPLES</a:t>
            </a:r>
          </a:p>
        </p:txBody>
      </p:sp>
    </p:spTree>
    <p:extLst>
      <p:ext uri="{BB962C8B-B14F-4D97-AF65-F5344CB8AC3E}">
        <p14:creationId xmlns:p14="http://schemas.microsoft.com/office/powerpoint/2010/main" val="525439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B5C61-58FE-4750-8400-9DD756D1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08661"/>
            <a:ext cx="9141619" cy="1252402"/>
          </a:xfrm>
        </p:spPr>
        <p:txBody>
          <a:bodyPr>
            <a:normAutofit/>
          </a:bodyPr>
          <a:lstStyle/>
          <a:p>
            <a:r>
              <a:rPr lang="pt-BR" sz="4799" dirty="0"/>
              <a:t>Gestalt principles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655BC-09DD-4D04-B87E-EA8ABD72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371600"/>
            <a:ext cx="10969943" cy="4754564"/>
          </a:xfrm>
        </p:spPr>
        <p:txBody>
          <a:bodyPr>
            <a:normAutofit fontScale="92500" lnSpcReduction="10000"/>
          </a:bodyPr>
          <a:lstStyle/>
          <a:p>
            <a:r>
              <a:rPr lang="pt-BR" dirty="0" err="1"/>
              <a:t>Proximity </a:t>
            </a:r>
            <a:r>
              <a:rPr lang="pt-BR" dirty="0"/>
              <a:t>(Proximidade)</a:t>
            </a:r>
          </a:p>
          <a:p>
            <a:r>
              <a:rPr lang="pt-BR" dirty="0" err="1"/>
              <a:t>Similarity </a:t>
            </a:r>
            <a:r>
              <a:rPr lang="pt-BR" dirty="0"/>
              <a:t>(Similaridade)</a:t>
            </a:r>
          </a:p>
          <a:p>
            <a:r>
              <a:rPr lang="pt-BR" dirty="0" err="1"/>
              <a:t>Enclosure</a:t>
            </a:r>
            <a:r>
              <a:rPr lang="pt-BR" dirty="0"/>
              <a:t> (Cerceamento)</a:t>
            </a:r>
          </a:p>
          <a:p>
            <a:r>
              <a:rPr lang="pt-BR" dirty="0" err="1"/>
              <a:t>Closure</a:t>
            </a:r>
            <a:r>
              <a:rPr lang="pt-BR" dirty="0"/>
              <a:t> (Fechamento)</a:t>
            </a:r>
          </a:p>
          <a:p>
            <a:r>
              <a:rPr lang="pt-BR" dirty="0" err="1"/>
              <a:t>Continuity </a:t>
            </a:r>
            <a:r>
              <a:rPr lang="pt-BR" dirty="0"/>
              <a:t>(Continuidade)</a:t>
            </a:r>
          </a:p>
          <a:p>
            <a:r>
              <a:rPr lang="pt-BR" dirty="0"/>
              <a:t>Connection (Conexão)</a:t>
            </a:r>
          </a:p>
          <a:p>
            <a:endParaRPr lang="pt-BR" dirty="0"/>
          </a:p>
          <a:p>
            <a:r>
              <a:rPr lang="pt-BR" b="1" dirty="0"/>
              <a:t>Take notes, we will use names in a few moments.</a:t>
            </a:r>
          </a:p>
        </p:txBody>
      </p:sp>
    </p:spTree>
    <p:extLst>
      <p:ext uri="{BB962C8B-B14F-4D97-AF65-F5344CB8AC3E}">
        <p14:creationId xmlns:p14="http://schemas.microsoft.com/office/powerpoint/2010/main" val="4289328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D270487-7C3D-4BC9-8836-7B3B1831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80" y="3213034"/>
            <a:ext cx="7494223" cy="33804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3B5C61-58FE-4750-8400-9DD756D1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799" dirty="0"/>
              <a:t>Proximity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655BC-09DD-4D04-B87E-EA8ABD72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Things that are closer to one another are perceived as belonging to a same group</a:t>
            </a:r>
          </a:p>
        </p:txBody>
      </p:sp>
    </p:spTree>
    <p:extLst>
      <p:ext uri="{BB962C8B-B14F-4D97-AF65-F5344CB8AC3E}">
        <p14:creationId xmlns:p14="http://schemas.microsoft.com/office/powerpoint/2010/main" val="1240245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B5C61-58FE-4750-8400-9DD756D1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799" dirty="0"/>
              <a:t>Similarity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655BC-09DD-4D04-B87E-EA8ABD72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Objects that share shapes, sizes, colors or orientation are perceived as belonging to the same group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E3F2BB-67C4-422D-81E7-10285AB9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83" y="3415341"/>
            <a:ext cx="3713783" cy="32852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88B065-F037-4188-9C9F-B2ACD121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55" y="3932925"/>
            <a:ext cx="3961368" cy="18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70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B5C61-58FE-4750-8400-9DD756D1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799" dirty="0"/>
              <a:t>Enclosure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655BC-09DD-4D04-B87E-EA8ABD72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We observe objects that are enclosed together as belonging to the same group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14C893-17E2-4F50-8781-C35756D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15" y="3247670"/>
            <a:ext cx="6417594" cy="24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52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B5C61-58FE-4750-8400-9DD756D1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799" dirty="0"/>
              <a:t>Closure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655BC-09DD-4D04-B87E-EA8ABD72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34398"/>
            <a:ext cx="4617653" cy="4624404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We perceive objects as a whole even though some parts are missing.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BBD0E7-5028-45EA-918D-79619654A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241" y="3095895"/>
            <a:ext cx="2500503" cy="3343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BB0BB5-7E6D-C048-A6EF-5BC578A3E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39961"/>
            <a:ext cx="3918797" cy="156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666BC-D5E4-9F4F-9622-F7CFB1487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844" y="251840"/>
            <a:ext cx="3804527" cy="25363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928C008-74A3-D34F-AA7B-F9D1FE2FEB99}"/>
                  </a:ext>
                </a:extLst>
              </p14:cNvPr>
              <p14:cNvContentPartPr/>
              <p14:nvPr/>
            </p14:nvContentPartPr>
            <p14:xfrm>
              <a:off x="8874423" y="942856"/>
              <a:ext cx="396720" cy="15768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928C008-74A3-D34F-AA7B-F9D1FE2FEB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65423" y="934216"/>
                <a:ext cx="414360" cy="15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42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5B35-1DEB-BF48-9090-01082654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Steps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88D16-579F-F042-B1DF-82A2B4F4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 extraction</a:t>
            </a:r>
            <a:endParaRPr lang="en-US" dirty="0"/>
          </a:p>
          <a:p>
            <a:r>
              <a:rPr lang="en-US" dirty="0" err="1"/>
              <a:t>Data cleansing</a:t>
            </a:r>
            <a:endParaRPr lang="en-US" dirty="0"/>
          </a:p>
          <a:p>
            <a:r>
              <a:rPr lang="en-US" dirty="0" err="1"/>
              <a:t>Exploratory analysis</a:t>
            </a:r>
            <a:endParaRPr lang="en-US" dirty="0"/>
          </a:p>
          <a:p>
            <a:r>
              <a:rPr lang="en-US" dirty="0" err="1"/>
              <a:t>Data analysis</a:t>
            </a:r>
            <a:endParaRPr lang="en-US" dirty="0"/>
          </a:p>
          <a:p>
            <a:r>
              <a:rPr lang="en-US" b="1" dirty="0" err="1"/>
              <a:t>Sharing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9614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B5C61-58FE-4750-8400-9DD756D1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799" dirty="0"/>
              <a:t>Continuity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655BC-09DD-4D04-B87E-EA8ABD72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711750"/>
            <a:ext cx="10512861" cy="4624404"/>
          </a:xfrm>
        </p:spPr>
        <p:txBody>
          <a:bodyPr/>
          <a:lstStyle/>
          <a:p>
            <a:pPr algn="just"/>
            <a:r>
              <a:rPr lang="pt-BR" dirty="0"/>
              <a:t>Our eyes seek the most “natural” and “smooth” path between objects, even though they may not exist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F89D9-9A11-48C5-AB15-5623D84C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4208337"/>
            <a:ext cx="3200682" cy="2206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44BA4-0A46-BD47-B16A-05142F05FC65}"/>
              </a:ext>
            </a:extLst>
          </p:cNvPr>
          <p:cNvSpPr txBox="1"/>
          <p:nvPr/>
        </p:nvSpPr>
        <p:spPr>
          <a:xfrm>
            <a:off x="2970212" y="3193212"/>
            <a:ext cx="6172459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399" dirty="0"/>
              <a:t>How would you separate these items?</a:t>
            </a:r>
          </a:p>
          <a:p>
            <a:r>
              <a:rPr lang="en-BR" sz="2399" dirty="0"/>
              <a:t>If you see many ways, draw them all (3 minutes)</a:t>
            </a:r>
          </a:p>
        </p:txBody>
      </p:sp>
    </p:spTree>
    <p:extLst>
      <p:ext uri="{BB962C8B-B14F-4D97-AF65-F5344CB8AC3E}">
        <p14:creationId xmlns:p14="http://schemas.microsoft.com/office/powerpoint/2010/main" val="1428718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B5C61-58FE-4750-8400-9DD756D1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799" dirty="0"/>
              <a:t>Continuity - 1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F89D9-9A11-48C5-AB15-5623D84C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87" y="2701867"/>
            <a:ext cx="3200682" cy="2206531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1FA7524-14A6-4D18-9824-E814B6A65764}"/>
              </a:ext>
            </a:extLst>
          </p:cNvPr>
          <p:cNvSpPr/>
          <p:nvPr/>
        </p:nvSpPr>
        <p:spPr>
          <a:xfrm>
            <a:off x="5433471" y="3349770"/>
            <a:ext cx="1223817" cy="719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99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B8348A-9052-43EF-AC14-FCBE24E05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09800"/>
            <a:ext cx="2792059" cy="26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7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B5C61-58FE-4750-8400-9DD756D1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799" dirty="0"/>
              <a:t>Continuity - 2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F89D9-9A11-48C5-AB15-5623D84C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7" y="2936728"/>
            <a:ext cx="3200682" cy="2206531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1FA7524-14A6-4D18-9824-E814B6A65764}"/>
              </a:ext>
            </a:extLst>
          </p:cNvPr>
          <p:cNvSpPr/>
          <p:nvPr/>
        </p:nvSpPr>
        <p:spPr>
          <a:xfrm>
            <a:off x="5209081" y="3584631"/>
            <a:ext cx="1223817" cy="719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99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2E12AB-9B5B-41D2-9B01-0F6DCBA4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2286000"/>
            <a:ext cx="3105879" cy="31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67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B5C61-58FE-4750-8400-9DD756D1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799" dirty="0"/>
              <a:t>Connection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655BC-09DD-4D04-B87E-EA8ABD72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691141"/>
            <a:ext cx="10512861" cy="4624404"/>
          </a:xfrm>
        </p:spPr>
        <p:txBody>
          <a:bodyPr/>
          <a:lstStyle/>
          <a:p>
            <a:pPr algn="just"/>
            <a:r>
              <a:rPr lang="pt-BR" dirty="0"/>
              <a:t>We tend to perceive connected objects as a group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Connection is often stronger than color, shape or size</a:t>
            </a:r>
          </a:p>
          <a:p>
            <a:pPr algn="just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326DC5-8C30-43AC-B642-B4104F206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31"/>
          <a:stretch/>
        </p:blipFill>
        <p:spPr>
          <a:xfrm>
            <a:off x="6215354" y="2671343"/>
            <a:ext cx="1655207" cy="1655753"/>
          </a:xfrm>
          <a:prstGeom prst="rect">
            <a:avLst/>
          </a:prstGeom>
        </p:spPr>
      </p:pic>
      <p:pic>
        <p:nvPicPr>
          <p:cNvPr id="6" name="Imagem 4">
            <a:extLst>
              <a:ext uri="{FF2B5EF4-FFF2-40B4-BE49-F238E27FC236}">
                <a16:creationId xmlns:a16="http://schemas.microsoft.com/office/drawing/2014/main" id="{ACF90E4C-1474-AD45-A59E-DE0CDEAAF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7" r="52573"/>
          <a:stretch/>
        </p:blipFill>
        <p:spPr>
          <a:xfrm>
            <a:off x="1328875" y="2650080"/>
            <a:ext cx="1496716" cy="1655753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FA745BB2-A343-5644-92AD-F9B7C26C6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51" r="28714"/>
          <a:stretch/>
        </p:blipFill>
        <p:spPr>
          <a:xfrm>
            <a:off x="3536450" y="2671343"/>
            <a:ext cx="1559453" cy="1655753"/>
          </a:xfrm>
          <a:prstGeom prst="rect">
            <a:avLst/>
          </a:prstGeom>
        </p:spPr>
      </p:pic>
      <p:pic>
        <p:nvPicPr>
          <p:cNvPr id="8" name="Imagem 4">
            <a:extLst>
              <a:ext uri="{FF2B5EF4-FFF2-40B4-BE49-F238E27FC236}">
                <a16:creationId xmlns:a16="http://schemas.microsoft.com/office/drawing/2014/main" id="{F5321445-2CE7-D34D-9367-C0E31FC27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94"/>
          <a:stretch/>
        </p:blipFill>
        <p:spPr>
          <a:xfrm>
            <a:off x="8990012" y="2671343"/>
            <a:ext cx="1830013" cy="16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92B4-5071-0A48-94A3-E1F16776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 dirty="0"/>
          </a:p>
          <a:p>
            <a:endParaRPr lang="en-BR" dirty="0"/>
          </a:p>
          <a:p>
            <a:pPr marL="0" indent="0" algn="ctr">
              <a:buNone/>
            </a:pPr>
            <a:endParaRPr lang="en-BR" dirty="0"/>
          </a:p>
          <a:p>
            <a:pPr marL="0" indent="0" algn="ctr">
              <a:buNone/>
            </a:pPr>
            <a:r>
              <a:rPr lang="en-BR" dirty="0"/>
              <a:t>Analyze the following visualization (5 minutes). </a:t>
            </a:r>
          </a:p>
          <a:p>
            <a:pPr marL="0" indent="0" algn="ctr">
              <a:buNone/>
            </a:pPr>
            <a:r>
              <a:rPr lang="en-BR" dirty="0"/>
              <a:t>Next, you will be asked a (tough) question about it and the gestalt principles.</a:t>
            </a:r>
          </a:p>
        </p:txBody>
      </p:sp>
    </p:spTree>
    <p:extLst>
      <p:ext uri="{BB962C8B-B14F-4D97-AF65-F5344CB8AC3E}">
        <p14:creationId xmlns:p14="http://schemas.microsoft.com/office/powerpoint/2010/main" val="981389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D18E4E7-DC27-4AC0-A3BB-D5F71AD4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03" y="364770"/>
            <a:ext cx="9141619" cy="61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85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2D00-F9B0-8D4B-B3D0-6BA934C5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2895600"/>
            <a:ext cx="10969943" cy="711081"/>
          </a:xfrm>
        </p:spPr>
        <p:txBody>
          <a:bodyPr>
            <a:noAutofit/>
          </a:bodyPr>
          <a:lstStyle/>
          <a:p>
            <a:pPr algn="ctr"/>
            <a:r>
              <a:rPr lang="en-BR" dirty="0"/>
              <a:t>WHICH Gestalt principles have been used?</a:t>
            </a:r>
            <a:br>
              <a:rPr lang="en-BR" dirty="0"/>
            </a:br>
            <a:br>
              <a:rPr lang="en-BR" dirty="0"/>
            </a:br>
            <a:r>
              <a:rPr lang="en-BR" dirty="0"/>
              <a:t>GO TO DISCORD AND DISCUSS IN GROUPS</a:t>
            </a:r>
            <a:br>
              <a:rPr lang="en-BR" dirty="0"/>
            </a:br>
            <a:br>
              <a:rPr lang="en-BR" dirty="0"/>
            </a:br>
            <a:r>
              <a:rPr lang="en-BR" dirty="0"/>
              <a:t>YOU NEED TO DELIVER YOUR NOTES AS AN ACTIVITY</a:t>
            </a:r>
          </a:p>
        </p:txBody>
      </p:sp>
    </p:spTree>
    <p:extLst>
      <p:ext uri="{BB962C8B-B14F-4D97-AF65-F5344CB8AC3E}">
        <p14:creationId xmlns:p14="http://schemas.microsoft.com/office/powerpoint/2010/main" val="1364253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4B187-87CF-4FE2-8772-DB77F1D6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Which gestalt principles have been used?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988FF0-10D2-4843-AE64-39E9D69D7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Proximity: </a:t>
            </a:r>
          </a:p>
          <a:p>
            <a:pPr lvl="1"/>
            <a:r>
              <a:rPr lang="pt-BR" dirty="0"/>
              <a:t>Indicates that the y axis, title and labels must be read together</a:t>
            </a:r>
          </a:p>
          <a:p>
            <a:pPr lvl="1"/>
            <a:r>
              <a:rPr lang="pt-BR" dirty="0"/>
              <a:t>Clarifies that the data labels and markers are related</a:t>
            </a:r>
          </a:p>
          <a:p>
            <a:pPr lvl="1"/>
            <a:endParaRPr lang="pt-BR" dirty="0"/>
          </a:p>
          <a:p>
            <a:r>
              <a:rPr lang="pt-BR" dirty="0"/>
              <a:t>Similarity: </a:t>
            </a:r>
          </a:p>
          <a:p>
            <a:pPr lvl="1"/>
            <a:r>
              <a:rPr lang="pt-BR" dirty="0"/>
              <a:t>The similarity of colors (orange and blue) with the text is used to connect things</a:t>
            </a:r>
          </a:p>
        </p:txBody>
      </p:sp>
    </p:spTree>
    <p:extLst>
      <p:ext uri="{BB962C8B-B14F-4D97-AF65-F5344CB8AC3E}">
        <p14:creationId xmlns:p14="http://schemas.microsoft.com/office/powerpoint/2010/main" val="560001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4B187-87CF-4FE2-8772-DB77F1D6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Which gestalt principles have been used?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988FF0-10D2-4843-AE64-39E9D69D7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Enclosure: </a:t>
            </a:r>
          </a:p>
          <a:p>
            <a:pPr lvl="1"/>
            <a:r>
              <a:rPr lang="pt-BR" dirty="0"/>
              <a:t>The gray region is used to differentiate the forecasts from the historical values</a:t>
            </a:r>
          </a:p>
        </p:txBody>
      </p:sp>
    </p:spTree>
    <p:extLst>
      <p:ext uri="{BB962C8B-B14F-4D97-AF65-F5344CB8AC3E}">
        <p14:creationId xmlns:p14="http://schemas.microsoft.com/office/powerpoint/2010/main" val="3383563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4B187-87CF-4FE2-8772-DB77F1D6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Which gestalt principles have been used?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988FF0-10D2-4843-AE64-39E9D69D7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Continuity: </a:t>
            </a:r>
          </a:p>
          <a:p>
            <a:pPr lvl="1"/>
            <a:r>
              <a:rPr lang="pt-BR" dirty="0"/>
              <a:t>The dashed line is used to connect the forecasts in the right section of the plot</a:t>
            </a:r>
          </a:p>
          <a:p>
            <a:pPr marL="457063" lvl="1" indent="0">
              <a:buNone/>
            </a:pPr>
            <a:endParaRPr lang="pt-BR" dirty="0"/>
          </a:p>
          <a:p>
            <a:r>
              <a:rPr lang="pt-BR" dirty="0"/>
              <a:t>Connection: </a:t>
            </a:r>
          </a:p>
          <a:p>
            <a:pPr lvl="1"/>
            <a:r>
              <a:rPr lang="pt-BR" dirty="0"/>
              <a:t>In the line plot, all points are connected and make the trend easily visible</a:t>
            </a:r>
          </a:p>
          <a:p>
            <a:pPr marL="457063" lvl="1" indent="0">
              <a:buNone/>
            </a:pP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824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2C0F-02F4-FB4F-8A4A-1C59A149A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425325"/>
            <a:ext cx="10512862" cy="5750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399" dirty="0"/>
              <a:t>I have a dataset and I need to present it to someone else.</a:t>
            </a:r>
            <a:endParaRPr lang="en-BR" sz="4399" dirty="0"/>
          </a:p>
          <a:p>
            <a:pPr marL="0" indent="0">
              <a:buNone/>
            </a:pPr>
            <a:endParaRPr lang="en-BR" sz="4399" dirty="0"/>
          </a:p>
          <a:p>
            <a:pPr marL="0" indent="0">
              <a:buNone/>
            </a:pPr>
            <a:endParaRPr lang="en-BR" sz="4399" dirty="0"/>
          </a:p>
          <a:p>
            <a:pPr marL="0" indent="0">
              <a:buNone/>
            </a:pPr>
            <a:endParaRPr lang="en-BR" sz="4399" dirty="0"/>
          </a:p>
          <a:p>
            <a:pPr marL="0" indent="0">
              <a:buNone/>
            </a:pPr>
            <a:r>
              <a:rPr lang="en-BR" sz="4399" dirty="0"/>
              <a:t>How can I do so, </a:t>
            </a:r>
            <a:r>
              <a:rPr lang="en-BR" sz="4399" b="1" dirty="0"/>
              <a:t>effectively</a:t>
            </a:r>
            <a:r>
              <a:rPr lang="en-BR" sz="4399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1457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BB42C-DDF9-4CE0-A004-6D71F035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2766391"/>
            <a:ext cx="10512862" cy="1325218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Which visual components would you change in the following visualization? (5 min)</a:t>
            </a:r>
          </a:p>
        </p:txBody>
      </p:sp>
    </p:spTree>
    <p:extLst>
      <p:ext uri="{BB962C8B-B14F-4D97-AF65-F5344CB8AC3E}">
        <p14:creationId xmlns:p14="http://schemas.microsoft.com/office/powerpoint/2010/main" val="2137763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CBBA50C-68B5-49DB-AAF5-3900E3F1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621421"/>
            <a:ext cx="9141619" cy="64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14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1D07F-3B17-4819-81BE-22035590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Removing the external blue lines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868855-04F5-44F6-9989-EB4C126C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lines between the title and the plot, as well as the most external line are unnecessary</a:t>
            </a:r>
          </a:p>
          <a:p>
            <a:endParaRPr lang="en-US" dirty="0"/>
          </a:p>
          <a:p>
            <a:r>
              <a:rPr lang="en-US" dirty="0"/>
              <a:t>The enclosure principle allows us to visualize the plot without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8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829D5D-7A09-4D64-A2D4-B36E98D2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57" y="676993"/>
            <a:ext cx="8884511" cy="61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7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EB6A7-D79A-4292-B720-31225062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Remove the grid lines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E01D69-2622-4FE3-BFE6-6DC2C1B94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Removing the grid lines, our attention is drawn to the data</a:t>
            </a:r>
          </a:p>
        </p:txBody>
      </p:sp>
    </p:spTree>
    <p:extLst>
      <p:ext uri="{BB962C8B-B14F-4D97-AF65-F5344CB8AC3E}">
        <p14:creationId xmlns:p14="http://schemas.microsoft.com/office/powerpoint/2010/main" val="18619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CC6337-C062-4376-AAB8-0674CD7D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705559"/>
            <a:ext cx="8951168" cy="61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41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302A7-2D8F-481D-B77A-47035C83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Remove the zeroes from the y axis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05E3ED-DC05-4859-9CA6-839B8405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extra zeroes in the decimal places are not required</a:t>
            </a:r>
          </a:p>
          <a:p>
            <a:endParaRPr lang="pt-BR" dirty="0"/>
          </a:p>
          <a:p>
            <a:r>
              <a:rPr lang="pt-BR" dirty="0"/>
              <a:t>It is also interesting to change the y axis scale for 15-day intervals</a:t>
            </a:r>
          </a:p>
        </p:txBody>
      </p:sp>
    </p:spTree>
    <p:extLst>
      <p:ext uri="{BB962C8B-B14F-4D97-AF65-F5344CB8AC3E}">
        <p14:creationId xmlns:p14="http://schemas.microsoft.com/office/powerpoint/2010/main" val="1574542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373D019-9606-4897-983E-46C82E95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686514"/>
            <a:ext cx="8779763" cy="61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18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68E82-2060-451B-B795-203AEF9E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Eliminate diagonal texts in the x axis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D98978-DB7E-4B9F-AFE1-BBFC47ED6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Diagonal and vertical texts are polemic</a:t>
            </a:r>
          </a:p>
          <a:p>
            <a:endParaRPr lang="pt-BR" dirty="0"/>
          </a:p>
          <a:p>
            <a:r>
              <a:rPr lang="pt-BR" dirty="0"/>
              <a:t>Whenever possible, prefer horizontal texts</a:t>
            </a:r>
          </a:p>
        </p:txBody>
      </p:sp>
    </p:spTree>
    <p:extLst>
      <p:ext uri="{BB962C8B-B14F-4D97-AF65-F5344CB8AC3E}">
        <p14:creationId xmlns:p14="http://schemas.microsoft.com/office/powerpoint/2010/main" val="305440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5E32C56-C21C-41F3-9936-79BADD24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48" y="333464"/>
            <a:ext cx="9122574" cy="64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5D5007-D0A1-774C-A19E-8F51E5DA3A7A}"/>
              </a:ext>
            </a:extLst>
          </p:cNvPr>
          <p:cNvSpPr txBox="1"/>
          <p:nvPr/>
        </p:nvSpPr>
        <p:spPr>
          <a:xfrm>
            <a:off x="1778855" y="2398216"/>
            <a:ext cx="8631145" cy="175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599" dirty="0"/>
              <a:t>Analyze the following image. </a:t>
            </a:r>
          </a:p>
          <a:p>
            <a:pPr algn="ctr"/>
            <a:r>
              <a:rPr lang="en-BR" sz="3599" dirty="0"/>
              <a:t>You will have 4 minutes to take notes abou it </a:t>
            </a:r>
          </a:p>
          <a:p>
            <a:pPr algn="ctr"/>
            <a:r>
              <a:rPr lang="en-BR" sz="3599" dirty="0"/>
              <a:t>and you will be asked about it</a:t>
            </a:r>
          </a:p>
        </p:txBody>
      </p:sp>
    </p:spTree>
    <p:extLst>
      <p:ext uri="{BB962C8B-B14F-4D97-AF65-F5344CB8AC3E}">
        <p14:creationId xmlns:p14="http://schemas.microsoft.com/office/powerpoint/2010/main" val="3495252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F2C9C-3819-4C1B-894B-6E79DB6A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Decrease blank spaces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2B8325-F2ED-49DC-B421-44213F41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Avoid having unnecessarily big blank spaces between bars</a:t>
            </a:r>
          </a:p>
          <a:p>
            <a:endParaRPr lang="pt-BR" dirty="0"/>
          </a:p>
          <a:p>
            <a:r>
              <a:rPr lang="pt-BR" dirty="0"/>
              <a:t>Useful due to the connection principle</a:t>
            </a:r>
          </a:p>
          <a:p>
            <a:endParaRPr lang="pt-BR" dirty="0"/>
          </a:p>
          <a:p>
            <a:r>
              <a:rPr lang="pt-BR" dirty="0"/>
              <a:t>A good practice, however, is to keep blank spaces between bars from different categories</a:t>
            </a:r>
          </a:p>
        </p:txBody>
      </p:sp>
    </p:spTree>
    <p:extLst>
      <p:ext uri="{BB962C8B-B14F-4D97-AF65-F5344CB8AC3E}">
        <p14:creationId xmlns:p14="http://schemas.microsoft.com/office/powerpoint/2010/main" val="4284359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4F0F41-A134-449D-B7D4-F387F913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2" y="543678"/>
            <a:ext cx="9027349" cy="63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02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36A8F-D923-4A99-968E-33F5CB87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6. “Drag” the labels to the bars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AFACB0-5593-41E7-8B6F-59B42920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Whenever possible, round the values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878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8F00EC-7052-497E-9617-4852F022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45" y="638903"/>
            <a:ext cx="8913078" cy="62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9092C-027A-41B8-9157-C1F4E20E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7. Eliminate the data labels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6A5C61-E210-4167-A935-64D65D624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y axis is redundant with the numbers provided in the labels</a:t>
            </a:r>
          </a:p>
          <a:p>
            <a:endParaRPr lang="pt-BR" dirty="0"/>
          </a:p>
          <a:p>
            <a:r>
              <a:rPr lang="pt-BR" dirty="0"/>
              <a:t>Important: remove or not to remove?</a:t>
            </a:r>
          </a:p>
          <a:p>
            <a:pPr lvl="1"/>
            <a:r>
              <a:rPr lang="pt-BR" dirty="0"/>
              <a:t>It depends on the context: </a:t>
            </a:r>
          </a:p>
          <a:p>
            <a:pPr lvl="2"/>
            <a:r>
              <a:rPr lang="pt-BR" dirty="0"/>
              <a:t>The exact values are required?</a:t>
            </a:r>
          </a:p>
          <a:p>
            <a:pPr lvl="2"/>
            <a:r>
              <a:rPr lang="pt-BR" dirty="0"/>
              <a:t>Or the trend is more relevant?</a:t>
            </a:r>
          </a:p>
        </p:txBody>
      </p:sp>
    </p:spTree>
    <p:extLst>
      <p:ext uri="{BB962C8B-B14F-4D97-AF65-F5344CB8AC3E}">
        <p14:creationId xmlns:p14="http://schemas.microsoft.com/office/powerpoint/2010/main" val="2976532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C971E07-C2A9-4940-AA76-7780514C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06" y="162776"/>
            <a:ext cx="8970213" cy="65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7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23803-8D66-4419-967F-9CA44611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8. Make it a line plot</a:t>
            </a:r>
          </a:p>
        </p:txBody>
      </p:sp>
    </p:spTree>
    <p:extLst>
      <p:ext uri="{BB962C8B-B14F-4D97-AF65-F5344CB8AC3E}">
        <p14:creationId xmlns:p14="http://schemas.microsoft.com/office/powerpoint/2010/main" val="20808717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0EF1F1D-75BF-4C12-820C-99C8E432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90" y="621420"/>
            <a:ext cx="8808331" cy="60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0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AE90B-84F2-4586-86A1-6C4016C2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9. Apply the legend to the plot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83DA89-FF40-4C72-BFD3-D7B56CEA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Using the proximity principle, we can label our lines inside the plot itself</a:t>
            </a:r>
          </a:p>
        </p:txBody>
      </p:sp>
    </p:spTree>
    <p:extLst>
      <p:ext uri="{BB962C8B-B14F-4D97-AF65-F5344CB8AC3E}">
        <p14:creationId xmlns:p14="http://schemas.microsoft.com/office/powerpoint/2010/main" val="3502446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84777F5-B6D6-4976-8238-A5245C2D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1408793"/>
            <a:ext cx="9141619" cy="54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2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3">
            <a:extLst>
              <a:ext uri="{FF2B5EF4-FFF2-40B4-BE49-F238E27FC236}">
                <a16:creationId xmlns:a16="http://schemas.microsoft.com/office/drawing/2014/main" id="{3CACFAF0-F190-A547-B5AB-BD10429A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19" y="893"/>
            <a:ext cx="11314186" cy="67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850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50475-AF56-4BC9-98FD-C41CDCBC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10. Changing the legend color to adhere to the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F5AEFC-15E9-4A0E-8348-CC69DA47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Proximity and similarity</a:t>
            </a:r>
          </a:p>
        </p:txBody>
      </p:sp>
    </p:spTree>
    <p:extLst>
      <p:ext uri="{BB962C8B-B14F-4D97-AF65-F5344CB8AC3E}">
        <p14:creationId xmlns:p14="http://schemas.microsoft.com/office/powerpoint/2010/main" val="2567211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B1462F-AF34-42A7-B0C1-3FF1BAFB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741383"/>
            <a:ext cx="9141619" cy="53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5F080-4752-475B-B6E5-890AD28F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11. Title position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A67DDA-5C64-46D9-931B-D8CABA330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Do not forget how we read </a:t>
            </a:r>
            <a:r>
              <a:rPr lang="pt-BR" dirty="0">
                <a:sym typeface="Wingdings" pitchFamily="2" charset="2"/>
              </a:rPr>
              <a:t>(</a:t>
            </a:r>
            <a:r>
              <a:rPr lang="pt-BR" i="1" dirty="0" err="1">
                <a:sym typeface="Wingdings" pitchFamily="2" charset="2"/>
              </a:rPr>
              <a:t>zigzagging</a:t>
            </a:r>
            <a:r>
              <a:rPr lang="pt-BR" i="1" dirty="0">
                <a:sym typeface="Wingdings" pitchFamily="2" charset="2"/>
              </a:rPr>
              <a:t> </a:t>
            </a:r>
            <a:r>
              <a:rPr lang="pt-BR" i="1" dirty="0" err="1">
                <a:sym typeface="Wingdings" pitchFamily="2" charset="2"/>
              </a:rPr>
              <a:t>z’s</a:t>
            </a:r>
            <a:r>
              <a:rPr lang="pt-BR" dirty="0">
                <a:sym typeface="Wingdings" pitchFamily="2" charset="2"/>
              </a:rPr>
              <a:t>):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With this small change, the reader will focus on the title before anything else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63B540-3761-4D2A-A554-73619877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12" y="1828800"/>
            <a:ext cx="3609035" cy="24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160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8427051-B163-43C7-967F-DF60A6E7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837389"/>
            <a:ext cx="9141619" cy="53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77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1F86E-FDB0-4335-BA8D-41AC9F78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12. Removing the title color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7D4058-308E-4866-875C-030DF7E9B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Is the color from the title anyhow related to the “</a:t>
            </a:r>
            <a:r>
              <a:rPr lang="pt-BR" dirty="0" err="1"/>
              <a:t>indirect</a:t>
            </a:r>
            <a:r>
              <a:rPr lang="pt-BR" dirty="0"/>
              <a:t>” component?</a:t>
            </a:r>
          </a:p>
        </p:txBody>
      </p:sp>
    </p:spTree>
    <p:extLst>
      <p:ext uri="{BB962C8B-B14F-4D97-AF65-F5344CB8AC3E}">
        <p14:creationId xmlns:p14="http://schemas.microsoft.com/office/powerpoint/2010/main" val="3143734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3E71959-5EC0-4304-8B76-CCCA4945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782276"/>
            <a:ext cx="9141619" cy="52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0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426F9-C005-4C99-99ED-073D3EB9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13. Adding the goal to the plot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1D4E98-2841-4670-A962-692E76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goal to make a deal is 90 days</a:t>
            </a:r>
          </a:p>
          <a:p>
            <a:endParaRPr lang="pt-BR" dirty="0"/>
          </a:p>
          <a:p>
            <a:pPr algn="just"/>
            <a:r>
              <a:rPr lang="pt-BR" dirty="0"/>
              <a:t>This infromation can be added to the plot to make the analysis of the curves more visual</a:t>
            </a:r>
          </a:p>
        </p:txBody>
      </p:sp>
    </p:spTree>
    <p:extLst>
      <p:ext uri="{BB962C8B-B14F-4D97-AF65-F5344CB8AC3E}">
        <p14:creationId xmlns:p14="http://schemas.microsoft.com/office/powerpoint/2010/main" val="2340841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5EA525-A3CF-4677-8D90-5AADF2C1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445579"/>
            <a:ext cx="9141619" cy="596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8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EC94-07AA-4898-8A0F-9058A9B1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14. Testing different approaches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60CBB1-13FD-4E30-B654-50A01E19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005" y="1557281"/>
            <a:ext cx="7617445" cy="23973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3DE13D-5C37-475E-A411-6F10BAB0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76" y="3793272"/>
            <a:ext cx="7486882" cy="24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34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D57400-6C0D-44F8-A872-825F8594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468815"/>
            <a:ext cx="9141619" cy="59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8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3473-9E31-D245-8938-87A18444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2766391"/>
            <a:ext cx="10512862" cy="1325218"/>
          </a:xfrm>
        </p:spPr>
        <p:txBody>
          <a:bodyPr/>
          <a:lstStyle/>
          <a:p>
            <a:pPr algn="ctr"/>
            <a:r>
              <a:rPr lang="en-BR" dirty="0"/>
              <a:t>What temperature would you estimate for Sunday?</a:t>
            </a:r>
          </a:p>
        </p:txBody>
      </p:sp>
    </p:spTree>
    <p:extLst>
      <p:ext uri="{BB962C8B-B14F-4D97-AF65-F5344CB8AC3E}">
        <p14:creationId xmlns:p14="http://schemas.microsoft.com/office/powerpoint/2010/main" val="1881391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6D217-EF02-4F77-BE09-0B8AF8E2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15. Removing colors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851AEB-90BD-4362-8380-5512CAB95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We have enough separation between the lines</a:t>
            </a:r>
          </a:p>
        </p:txBody>
      </p:sp>
    </p:spTree>
    <p:extLst>
      <p:ext uri="{BB962C8B-B14F-4D97-AF65-F5344CB8AC3E}">
        <p14:creationId xmlns:p14="http://schemas.microsoft.com/office/powerpoint/2010/main" val="17577626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D39E95-3BD6-4FE5-BCFE-808566E6D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423660"/>
            <a:ext cx="9141619" cy="601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172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6E39-1793-474F-8EEC-75419347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16. Drawing attention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B8FC9-6507-4E4B-8945-07687A4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Depending on the audience and goal of the visualization, we may draw the attention to one of the lines</a:t>
            </a:r>
          </a:p>
        </p:txBody>
      </p:sp>
    </p:spTree>
    <p:extLst>
      <p:ext uri="{BB962C8B-B14F-4D97-AF65-F5344CB8AC3E}">
        <p14:creationId xmlns:p14="http://schemas.microsoft.com/office/powerpoint/2010/main" val="22916575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DF7FA37-A5CD-4FD4-9F61-620FCC74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465116"/>
            <a:ext cx="9141619" cy="59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543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6E39-1793-474F-8EEC-75419347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17. Focusing on other aspects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B8FC9-6507-4E4B-8945-07687A4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We can focus on other aspects, depending on what we intend to highlight</a:t>
            </a:r>
          </a:p>
        </p:txBody>
      </p:sp>
    </p:spTree>
    <p:extLst>
      <p:ext uri="{BB962C8B-B14F-4D97-AF65-F5344CB8AC3E}">
        <p14:creationId xmlns:p14="http://schemas.microsoft.com/office/powerpoint/2010/main" val="24515334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5C6E8ED-DC58-4B1A-A8A9-E9045F25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454054"/>
            <a:ext cx="9141619" cy="59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97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D2CC-8319-F145-BDB4-5D15D88A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BR" dirty="0"/>
              <a:t>e mindful of colors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5F85F-854B-7A4F-AFF5-617F990A9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640624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9180-9C29-3847-9D40-01108693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7DC9F-0B01-5B45-8B90-FFEDE8D21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most commons mistakes in visualizations regards the poor selection of colors</a:t>
            </a:r>
          </a:p>
          <a:p>
            <a:r>
              <a:rPr lang="en-US" dirty="0"/>
              <a:t>Generally, all visualizations should use 2 colors, unless more are indeed needed</a:t>
            </a:r>
            <a:endParaRPr lang="en-US" b="1" dirty="0"/>
          </a:p>
          <a:p>
            <a:r>
              <a:rPr lang="en-US" dirty="0"/>
              <a:t>Colors can be used to highlight things</a:t>
            </a:r>
          </a:p>
          <a:p>
            <a:r>
              <a:rPr lang="en-US" dirty="0"/>
              <a:t>If colors are needed, avoid intense colors</a:t>
            </a:r>
          </a:p>
          <a:p>
            <a:pPr lvl="1"/>
            <a:r>
              <a:rPr lang="en-US" dirty="0" err="1"/>
              <a:t>Prefer colors with higher gray values</a:t>
            </a:r>
            <a:endParaRPr lang="en-US" dirty="0"/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2761986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9106-2075-1743-9622-3CD1DB54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Color blindness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CBB1F-91FA-8B45-88D2-F0B254DF5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161" y="1549889"/>
            <a:ext cx="2856756" cy="28567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F820E-1559-9346-862F-5A9AB8AA7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89" y="1549889"/>
            <a:ext cx="2900260" cy="285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DEDD9-F455-6344-AF21-1E030101A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967" y="1448316"/>
            <a:ext cx="4367662" cy="32757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E02B3D-5F59-D940-87D4-5244BF72C337}"/>
              </a:ext>
            </a:extLst>
          </p:cNvPr>
          <p:cNvSpPr txBox="1">
            <a:spLocks/>
          </p:cNvSpPr>
          <p:nvPr/>
        </p:nvSpPr>
        <p:spPr>
          <a:xfrm>
            <a:off x="610871" y="4800243"/>
            <a:ext cx="10967086" cy="1325219"/>
          </a:xfrm>
          <a:prstGeom prst="rect">
            <a:avLst/>
          </a:prstGeom>
        </p:spPr>
        <p:txBody>
          <a:bodyPr vert="horz" lIns="121867" tIns="60933" rIns="121867" bIns="60933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99" dirty="0" err="1"/>
              <a:t>Keep in mind</a:t>
            </a:r>
            <a:r>
              <a:rPr lang="en-US" sz="3599" dirty="0"/>
              <a:t>: </a:t>
            </a:r>
            <a:r>
              <a:rPr lang="en-US" sz="3599" dirty="0" err="1"/>
              <a:t>approximately</a:t>
            </a:r>
            <a:r>
              <a:rPr lang="en-US" sz="3599" dirty="0"/>
              <a:t> 1 </a:t>
            </a:r>
            <a:r>
              <a:rPr lang="en-US" sz="3599" dirty="0" err="1"/>
              <a:t>in every </a:t>
            </a:r>
            <a:r>
              <a:rPr lang="en-US" sz="3599" dirty="0"/>
              <a:t>8 </a:t>
            </a:r>
            <a:r>
              <a:rPr lang="en-US" sz="3599" dirty="0" err="1"/>
              <a:t>men and 1 in every 200 women are colorblind</a:t>
            </a:r>
            <a:r>
              <a:rPr lang="en-US" sz="3599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2005B3-C409-ED42-B1BE-15BEEEF1BF4D}"/>
                  </a:ext>
                </a:extLst>
              </p14:cNvPr>
              <p14:cNvContentPartPr/>
              <p14:nvPr/>
            </p14:nvContentPartPr>
            <p14:xfrm>
              <a:off x="12669983" y="490535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2005B3-C409-ED42-B1BE-15BEEEF1BF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60983" y="489635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1896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84D48-45A8-4A07-ABEC-D6352267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Color blindness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8C121-AECA-44D7-816A-03127583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Online color blindness test:</a:t>
            </a:r>
          </a:p>
          <a:p>
            <a:pPr marL="118836" indent="0" algn="ctr">
              <a:buNone/>
            </a:pPr>
            <a:r>
              <a:rPr lang="pt-BR" dirty="0">
                <a:hlinkClick r:id="rId2"/>
              </a:rPr>
              <a:t>https://enchroma.com/pages/test</a:t>
            </a:r>
            <a:endParaRPr lang="pt-BR" dirty="0"/>
          </a:p>
          <a:p>
            <a:endParaRPr lang="pt-BR" dirty="0"/>
          </a:p>
          <a:p>
            <a:r>
              <a:rPr lang="pt-BR" dirty="0"/>
              <a:t>Nice video on how color blindness works:</a:t>
            </a:r>
          </a:p>
          <a:p>
            <a:pPr marL="118836" indent="0" algn="ctr">
              <a:buNone/>
            </a:pPr>
            <a:r>
              <a:rPr lang="pt-BR" dirty="0">
                <a:hlinkClick r:id="rId3"/>
              </a:rPr>
              <a:t>https://www.youtube.com/watch?v=iNRQB5309yo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977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5">
            <a:extLst>
              <a:ext uri="{FF2B5EF4-FFF2-40B4-BE49-F238E27FC236}">
                <a16:creationId xmlns:a16="http://schemas.microsoft.com/office/drawing/2014/main" id="{04A6FE40-04B2-F640-BB48-9E7E644C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5" y="893"/>
            <a:ext cx="11370334" cy="68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182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84D48-45A8-4A07-ABEC-D6352267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Hints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8C121-AECA-44D7-816A-03127583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Avoid using </a:t>
            </a:r>
            <a:r>
              <a:rPr lang="pt-BR" b="1" dirty="0">
                <a:solidFill>
                  <a:srgbClr val="FF0000"/>
                </a:solidFill>
              </a:rPr>
              <a:t>red colors </a:t>
            </a:r>
            <a:r>
              <a:rPr lang="pt-BR" dirty="0"/>
              <a:t>and </a:t>
            </a:r>
            <a:r>
              <a:rPr lang="pt-BR" b="1" dirty="0">
                <a:solidFill>
                  <a:srgbClr val="00B050"/>
                </a:solidFill>
              </a:rPr>
              <a:t>green </a:t>
            </a:r>
            <a:r>
              <a:rPr lang="pt-BR" dirty="0"/>
              <a:t>together.</a:t>
            </a:r>
          </a:p>
          <a:p>
            <a:pPr marL="118836" indent="0">
              <a:buNone/>
            </a:pPr>
            <a:endParaRPr lang="pt-BR" dirty="0"/>
          </a:p>
          <a:p>
            <a:r>
              <a:rPr lang="pt-BR" dirty="0"/>
              <a:t>If you need both together, use another visual component as redundancy</a:t>
            </a:r>
          </a:p>
          <a:p>
            <a:pPr marL="118836" indent="0">
              <a:buNone/>
            </a:pPr>
            <a:endParaRPr lang="pt-BR" dirty="0"/>
          </a:p>
          <a:p>
            <a:r>
              <a:rPr lang="pt-BR" dirty="0"/>
              <a:t>A suggestion is to use </a:t>
            </a:r>
            <a:r>
              <a:rPr lang="pt-BR" b="1" dirty="0">
                <a:solidFill>
                  <a:srgbClr val="FFC000"/>
                </a:solidFill>
              </a:rPr>
              <a:t>orange </a:t>
            </a:r>
            <a:r>
              <a:rPr lang="pt-BR" dirty="0"/>
              <a:t>and </a:t>
            </a:r>
            <a:r>
              <a:rPr lang="pt-BR" b="1" dirty="0">
                <a:solidFill>
                  <a:schemeClr val="accent1"/>
                </a:solidFill>
              </a:rPr>
              <a:t>blue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8683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24E9-9E74-E84F-A4DA-93B47B1F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More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7883-DE6E-FB46-A34B-2EF9CD02B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Avoid the following combinations</a:t>
            </a:r>
            <a:r>
              <a:rPr lang="en-US" dirty="0"/>
              <a:t>:</a:t>
            </a:r>
          </a:p>
          <a:p>
            <a:r>
              <a:rPr lang="en-US" dirty="0"/>
              <a:t>Green and red</a:t>
            </a:r>
          </a:p>
          <a:p>
            <a:r>
              <a:rPr lang="en-US" dirty="0"/>
              <a:t>Green and brown</a:t>
            </a:r>
          </a:p>
          <a:p>
            <a:r>
              <a:rPr lang="en-US" dirty="0"/>
              <a:t>Blue and purple</a:t>
            </a:r>
          </a:p>
          <a:p>
            <a:r>
              <a:rPr lang="en-US" dirty="0"/>
              <a:t>Green and blue</a:t>
            </a:r>
          </a:p>
          <a:p>
            <a:r>
              <a:rPr lang="en-US" dirty="0"/>
              <a:t>Light green and yellow</a:t>
            </a:r>
          </a:p>
          <a:p>
            <a:r>
              <a:rPr lang="en-US" dirty="0"/>
              <a:t>Blue and gray</a:t>
            </a:r>
          </a:p>
          <a:p>
            <a:r>
              <a:rPr lang="en-US" dirty="0"/>
              <a:t>Green and gray</a:t>
            </a:r>
          </a:p>
          <a:p>
            <a:r>
              <a:rPr lang="en-US" dirty="0"/>
              <a:t>Green and black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3116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F1BAB28-AAE1-402A-81AE-037CD0AA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1237261"/>
            <a:ext cx="9141619" cy="56198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B8A893-685B-47A7-A110-CAFEF241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433098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A4AC-66A9-6F4E-8EB7-23213054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A40C-802D-EB44-96BB-CFBD9D54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Gather with your team and continue to work on your project</a:t>
            </a:r>
          </a:p>
          <a:p>
            <a:r>
              <a:rPr lang="en-BR"/>
              <a:t>You should be able to criticize your own visualizations, specially those in the </a:t>
            </a:r>
            <a:r>
              <a:rPr lang="en-BR" b="1"/>
              <a:t>Final Plots </a:t>
            </a:r>
            <a:r>
              <a:rPr lang="en-BR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18906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11669</TotalTime>
  <Words>1506</Words>
  <Application>Microsoft Macintosh PowerPoint</Application>
  <PresentationFormat>Custom</PresentationFormat>
  <Paragraphs>261</Paragraphs>
  <Slides>93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6" baseType="lpstr">
      <vt:lpstr>Arial</vt:lpstr>
      <vt:lpstr>Calibri</vt:lpstr>
      <vt:lpstr>Office Theme</vt:lpstr>
      <vt:lpstr>DATA SCIENCE</vt:lpstr>
      <vt:lpstr>Exploratory data analysis versus explanatory data analysis</vt:lpstr>
      <vt:lpstr>Exploratory analysis vs. Explanatory analysis</vt:lpstr>
      <vt:lpstr>Steps</vt:lpstr>
      <vt:lpstr>PowerPoint Presentation</vt:lpstr>
      <vt:lpstr>PowerPoint Presentation</vt:lpstr>
      <vt:lpstr>PowerPoint Presentation</vt:lpstr>
      <vt:lpstr>What temperature would you estimate for Sunday?</vt:lpstr>
      <vt:lpstr>PowerPoint Presentation</vt:lpstr>
      <vt:lpstr>PowerPoint Presentation</vt:lpstr>
      <vt:lpstr>EFFECTIVE DATA VIZualization</vt:lpstr>
      <vt:lpstr>Effective data visualization</vt:lpstr>
      <vt:lpstr>Checklist</vt:lpstr>
      <vt:lpstr>POOR DATA VISUALIZATION</vt:lpstr>
      <vt:lpstr>What deems a visualization poor?</vt:lpstr>
      <vt:lpstr>Example</vt:lpstr>
      <vt:lpstr>Example</vt:lpstr>
      <vt:lpstr>Example</vt:lpstr>
      <vt:lpstr>Visual components</vt:lpstr>
      <vt:lpstr>Chart Junk</vt:lpstr>
      <vt:lpstr>Chart Junk</vt:lpstr>
      <vt:lpstr>Chart Junk</vt:lpstr>
      <vt:lpstr>Chart Junk</vt:lpstr>
      <vt:lpstr>Chart Junk</vt:lpstr>
      <vt:lpstr>ANALYSIS</vt:lpstr>
      <vt:lpstr>What problems do you see here?</vt:lpstr>
      <vt:lpstr>And 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Gestalt PRINCIPLES</vt:lpstr>
      <vt:lpstr>Gestalt principles</vt:lpstr>
      <vt:lpstr>Proximity</vt:lpstr>
      <vt:lpstr>Similarity</vt:lpstr>
      <vt:lpstr>Enclosure</vt:lpstr>
      <vt:lpstr>Closure</vt:lpstr>
      <vt:lpstr>Continuity</vt:lpstr>
      <vt:lpstr>Continuity - 1</vt:lpstr>
      <vt:lpstr>Continuity - 2</vt:lpstr>
      <vt:lpstr>Connection</vt:lpstr>
      <vt:lpstr>PowerPoint Presentation</vt:lpstr>
      <vt:lpstr>PowerPoint Presentation</vt:lpstr>
      <vt:lpstr>WHICH Gestalt principles have been used?  GO TO DISCORD AND DISCUSS IN GROUPS  YOU NEED TO DELIVER YOUR NOTES AS AN ACTIVITY</vt:lpstr>
      <vt:lpstr>Which gestalt principles have been used?</vt:lpstr>
      <vt:lpstr>Which gestalt principles have been used?</vt:lpstr>
      <vt:lpstr>Which gestalt principles have been used?</vt:lpstr>
      <vt:lpstr>Which visual components would you change in the following visualization? (5 min)</vt:lpstr>
      <vt:lpstr>PowerPoint Presentation</vt:lpstr>
      <vt:lpstr>1. Removing the external blue lines</vt:lpstr>
      <vt:lpstr>PowerPoint Presentation</vt:lpstr>
      <vt:lpstr>2. Remove the grid lines</vt:lpstr>
      <vt:lpstr>PowerPoint Presentation</vt:lpstr>
      <vt:lpstr>3. Remove the zeroes from the y axis</vt:lpstr>
      <vt:lpstr>PowerPoint Presentation</vt:lpstr>
      <vt:lpstr>4. Eliminate diagonal texts in the x axis</vt:lpstr>
      <vt:lpstr>PowerPoint Presentation</vt:lpstr>
      <vt:lpstr>5. Decrease blank spaces</vt:lpstr>
      <vt:lpstr>PowerPoint Presentation</vt:lpstr>
      <vt:lpstr>6. “Drag” the labels to the bars</vt:lpstr>
      <vt:lpstr>PowerPoint Presentation</vt:lpstr>
      <vt:lpstr>7. Eliminate the data labels</vt:lpstr>
      <vt:lpstr>PowerPoint Presentation</vt:lpstr>
      <vt:lpstr>8. Make it a line plot</vt:lpstr>
      <vt:lpstr>PowerPoint Presentation</vt:lpstr>
      <vt:lpstr>9. Apply the legend to the plot</vt:lpstr>
      <vt:lpstr>PowerPoint Presentation</vt:lpstr>
      <vt:lpstr>10. Changing the legend color to adhere to the data</vt:lpstr>
      <vt:lpstr>PowerPoint Presentation</vt:lpstr>
      <vt:lpstr>11. Title position</vt:lpstr>
      <vt:lpstr>PowerPoint Presentation</vt:lpstr>
      <vt:lpstr>12. Removing the title color</vt:lpstr>
      <vt:lpstr>PowerPoint Presentation</vt:lpstr>
      <vt:lpstr>13. Adding the goal to the plot</vt:lpstr>
      <vt:lpstr>PowerPoint Presentation</vt:lpstr>
      <vt:lpstr>14. Testing different approaches</vt:lpstr>
      <vt:lpstr>PowerPoint Presentation</vt:lpstr>
      <vt:lpstr>15. Removing colors</vt:lpstr>
      <vt:lpstr>PowerPoint Presentation</vt:lpstr>
      <vt:lpstr>16. Drawing attention</vt:lpstr>
      <vt:lpstr>PowerPoint Presentation</vt:lpstr>
      <vt:lpstr>17. Focusing on other aspects</vt:lpstr>
      <vt:lpstr>PowerPoint Presentation</vt:lpstr>
      <vt:lpstr>Be mindful of colors</vt:lpstr>
      <vt:lpstr>Colors</vt:lpstr>
      <vt:lpstr>Color blindness</vt:lpstr>
      <vt:lpstr>Color blindness</vt:lpstr>
      <vt:lpstr>Hints</vt:lpstr>
      <vt:lpstr>More hints</vt:lpstr>
      <vt:lpstr>References</vt:lpstr>
      <vt:lpstr>Your turn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analyzing</dc:title>
  <dc:creator>Julian</dc:creator>
  <cp:lastModifiedBy>Jean Paul Barddal</cp:lastModifiedBy>
  <cp:revision>308</cp:revision>
  <dcterms:created xsi:type="dcterms:W3CDTF">2013-09-12T13:05:01Z</dcterms:created>
  <dcterms:modified xsi:type="dcterms:W3CDTF">2020-09-01T00:33:40Z</dcterms:modified>
</cp:coreProperties>
</file>